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unito 1" charset="1" panose="00000500000000000000"/>
      <p:regular r:id="rId10"/>
    </p:embeddedFont>
    <p:embeddedFont>
      <p:font typeface="Nunito 1 Bold" charset="1" panose="00000800000000000000"/>
      <p:regular r:id="rId11"/>
    </p:embeddedFont>
    <p:embeddedFont>
      <p:font typeface="Nunito 1 Bold Italics" charset="1" panose="00000000000000000000"/>
      <p:regular r:id="rId12"/>
    </p:embeddedFont>
    <p:embeddedFont>
      <p:font typeface="Nunito 1 Light" charset="1" panose="00000400000000000000"/>
      <p:regular r:id="rId13"/>
    </p:embeddedFont>
    <p:embeddedFont>
      <p:font typeface="Nunito 1 Heavy" charset="1" panose="00000000000000000000"/>
      <p:regular r:id="rId14"/>
    </p:embeddedFont>
    <p:embeddedFont>
      <p:font typeface="Nunito 1 Heavy Italics" charset="1" panose="00000000000000000000"/>
      <p:regular r:id="rId15"/>
    </p:embeddedFont>
    <p:embeddedFont>
      <p:font typeface="Nunito 2" charset="1" panose="00000000000000000000"/>
      <p:regular r:id="rId16"/>
    </p:embeddedFont>
    <p:embeddedFont>
      <p:font typeface="Nunito 2 Bold" charset="1" panose="00000000000000000000"/>
      <p:regular r:id="rId17"/>
    </p:embeddedFont>
    <p:embeddedFont>
      <p:font typeface="Nunito 2 Italics" charset="1" panose="00000000000000000000"/>
      <p:regular r:id="rId18"/>
    </p:embeddedFont>
    <p:embeddedFont>
      <p:font typeface="Nunito 2 Bold Italics" charset="1" panose="00000000000000000000"/>
      <p:regular r:id="rId19"/>
    </p:embeddedFont>
    <p:embeddedFont>
      <p:font typeface="Nunito 2 Extra-Light" charset="1" panose="00000000000000000000"/>
      <p:regular r:id="rId20"/>
    </p:embeddedFont>
    <p:embeddedFont>
      <p:font typeface="Nunito 2 Extra-Light Italics" charset="1" panose="00000000000000000000"/>
      <p:regular r:id="rId21"/>
    </p:embeddedFont>
    <p:embeddedFont>
      <p:font typeface="Nunito 2 Light" charset="1" panose="00000000000000000000"/>
      <p:regular r:id="rId22"/>
    </p:embeddedFont>
    <p:embeddedFont>
      <p:font typeface="Nunito 2 Light Italics" charset="1" panose="00000000000000000000"/>
      <p:regular r:id="rId23"/>
    </p:embeddedFont>
    <p:embeddedFont>
      <p:font typeface="Nunito 2 Medium" charset="1" panose="00000000000000000000"/>
      <p:regular r:id="rId24"/>
    </p:embeddedFont>
    <p:embeddedFont>
      <p:font typeface="Nunito 2 Medium Italics" charset="1" panose="00000000000000000000"/>
      <p:regular r:id="rId25"/>
    </p:embeddedFont>
    <p:embeddedFont>
      <p:font typeface="Nunito 2 Semi-Bold" charset="1" panose="00000000000000000000"/>
      <p:regular r:id="rId26"/>
    </p:embeddedFont>
    <p:embeddedFont>
      <p:font typeface="Nunito 2 Semi-Bold Italics" charset="1" panose="00000000000000000000"/>
      <p:regular r:id="rId27"/>
    </p:embeddedFont>
    <p:embeddedFont>
      <p:font typeface="Nunito 2 Ultra-Bold" charset="1" panose="00000000000000000000"/>
      <p:regular r:id="rId28"/>
    </p:embeddedFont>
    <p:embeddedFont>
      <p:font typeface="Nunito 2 Ultra-Bold Italics" charset="1" panose="00000000000000000000"/>
      <p:regular r:id="rId29"/>
    </p:embeddedFont>
    <p:embeddedFont>
      <p:font typeface="Nunito 2 Heavy" charset="1" panose="00000000000000000000"/>
      <p:regular r:id="rId30"/>
    </p:embeddedFont>
    <p:embeddedFont>
      <p:font typeface="Nunito 2 Heavy Italics" charset="1" panose="00000000000000000000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9.png" Type="http://schemas.openxmlformats.org/officeDocument/2006/relationships/image"/><Relationship Id="rId8" Target="../media/image45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8.png" Type="http://schemas.openxmlformats.org/officeDocument/2006/relationships/image"/><Relationship Id="rId5" Target="../media/image6.png" Type="http://schemas.openxmlformats.org/officeDocument/2006/relationships/image"/><Relationship Id="rId6" Target="../media/image22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7.png" Type="http://schemas.openxmlformats.org/officeDocument/2006/relationships/image"/><Relationship Id="rId5" Target="../media/image2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7.png" Type="http://schemas.openxmlformats.org/officeDocument/2006/relationships/image"/><Relationship Id="rId6" Target="../media/image20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https://educajcyl-my.sharepoint.com/:b:/r/personal/robertoj_tir_educa_jcyl_es/Documents/GRADO%20SUPERIOR/2A%C3%91O/DAM/DESARROLLO%20DE%20INTERFACES/PROYECTO_ROBERTO_JOAO_2EVA/MANUALINSTALACION.pdf?csf=1&amp;web=1&amp;e=gSaEv6" TargetMode="External" Type="http://schemas.openxmlformats.org/officeDocument/2006/relationships/hyperlink"/><Relationship Id="rId4" Target="https://educajcyl-my.sharepoint.com/:b:/r/personal/robertoj_tir_educa_jcyl_es/Documents/GRADO%20SUPERIOR/2A%C3%91O/DAM/DESARROLLO%20DE%20INTERFACES/PROYECTO_ROBERTO_JOAO_2EVA/MANUALUSUARIO.pdf?csf=1&amp;web=1&amp;e=O9Rr9n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2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2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2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1.png" Type="http://schemas.openxmlformats.org/officeDocument/2006/relationships/image"/><Relationship Id="rId7" Target="../media/image8.pn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2002" y="5284986"/>
            <a:ext cx="5527627" cy="5870419"/>
            <a:chOff x="0" y="0"/>
            <a:chExt cx="7370169" cy="7827226"/>
          </a:xfrm>
        </p:grpSpPr>
        <p:sp>
          <p:nvSpPr>
            <p:cNvPr name="Freeform 4" id="4"/>
            <p:cNvSpPr/>
            <p:nvPr/>
          </p:nvSpPr>
          <p:spPr>
            <a:xfrm flipH="false" flipV="false" rot="-1100670">
              <a:off x="2068682" y="5321207"/>
              <a:ext cx="2287748" cy="2201958"/>
            </a:xfrm>
            <a:custGeom>
              <a:avLst/>
              <a:gdLst/>
              <a:ahLst/>
              <a:cxnLst/>
              <a:rect r="r" b="b" t="t" l="l"/>
              <a:pathLst>
                <a:path h="2201958" w="2287748">
                  <a:moveTo>
                    <a:pt x="0" y="0"/>
                  </a:moveTo>
                  <a:lnTo>
                    <a:pt x="2287748" y="0"/>
                  </a:lnTo>
                  <a:lnTo>
                    <a:pt x="2287748" y="2201958"/>
                  </a:lnTo>
                  <a:lnTo>
                    <a:pt x="0" y="2201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14453" cy="2239649"/>
            </a:xfrm>
            <a:custGeom>
              <a:avLst/>
              <a:gdLst/>
              <a:ahLst/>
              <a:cxnLst/>
              <a:rect r="r" b="b" t="t" l="l"/>
              <a:pathLst>
                <a:path h="2239649" w="2214453">
                  <a:moveTo>
                    <a:pt x="0" y="0"/>
                  </a:moveTo>
                  <a:lnTo>
                    <a:pt x="2214453" y="0"/>
                  </a:lnTo>
                  <a:lnTo>
                    <a:pt x="2214453" y="2239649"/>
                  </a:lnTo>
                  <a:lnTo>
                    <a:pt x="0" y="2239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2301051">
              <a:off x="4239752" y="1139709"/>
              <a:ext cx="1830760" cy="2587646"/>
            </a:xfrm>
            <a:custGeom>
              <a:avLst/>
              <a:gdLst/>
              <a:ahLst/>
              <a:cxnLst/>
              <a:rect r="r" b="b" t="t" l="l"/>
              <a:pathLst>
                <a:path h="2587646" w="1830760">
                  <a:moveTo>
                    <a:pt x="0" y="0"/>
                  </a:moveTo>
                  <a:lnTo>
                    <a:pt x="1830760" y="0"/>
                  </a:lnTo>
                  <a:lnTo>
                    <a:pt x="1830760" y="2587646"/>
                  </a:lnTo>
                  <a:lnTo>
                    <a:pt x="0" y="258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54172" y="3985436"/>
              <a:ext cx="1331529" cy="1331529"/>
            </a:xfrm>
            <a:custGeom>
              <a:avLst/>
              <a:gdLst/>
              <a:ahLst/>
              <a:cxnLst/>
              <a:rect r="r" b="b" t="t" l="l"/>
              <a:pathLst>
                <a:path h="1331529" w="1331529">
                  <a:moveTo>
                    <a:pt x="0" y="0"/>
                  </a:moveTo>
                  <a:lnTo>
                    <a:pt x="1331528" y="0"/>
                  </a:lnTo>
                  <a:lnTo>
                    <a:pt x="1331528" y="1331528"/>
                  </a:lnTo>
                  <a:lnTo>
                    <a:pt x="0" y="133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212556" y="1272933"/>
              <a:ext cx="394308" cy="393815"/>
            </a:xfrm>
            <a:custGeom>
              <a:avLst/>
              <a:gdLst/>
              <a:ahLst/>
              <a:cxnLst/>
              <a:rect r="r" b="b" t="t" l="l"/>
              <a:pathLst>
                <a:path h="393815" w="394308">
                  <a:moveTo>
                    <a:pt x="0" y="0"/>
                  </a:moveTo>
                  <a:lnTo>
                    <a:pt x="394308" y="0"/>
                  </a:lnTo>
                  <a:lnTo>
                    <a:pt x="394308" y="393815"/>
                  </a:lnTo>
                  <a:lnTo>
                    <a:pt x="0" y="393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183923" y="5134814"/>
              <a:ext cx="394308" cy="393815"/>
            </a:xfrm>
            <a:custGeom>
              <a:avLst/>
              <a:gdLst/>
              <a:ahLst/>
              <a:cxnLst/>
              <a:rect r="r" b="b" t="t" l="l"/>
              <a:pathLst>
                <a:path h="393815" w="394308">
                  <a:moveTo>
                    <a:pt x="0" y="0"/>
                  </a:moveTo>
                  <a:lnTo>
                    <a:pt x="394307" y="0"/>
                  </a:lnTo>
                  <a:lnTo>
                    <a:pt x="394307" y="393815"/>
                  </a:lnTo>
                  <a:lnTo>
                    <a:pt x="0" y="393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752660" y="3852954"/>
              <a:ext cx="265295" cy="264964"/>
            </a:xfrm>
            <a:custGeom>
              <a:avLst/>
              <a:gdLst/>
              <a:ahLst/>
              <a:cxnLst/>
              <a:rect r="r" b="b" t="t" l="l"/>
              <a:pathLst>
                <a:path h="264964" w="265295">
                  <a:moveTo>
                    <a:pt x="0" y="0"/>
                  </a:moveTo>
                  <a:lnTo>
                    <a:pt x="265295" y="0"/>
                  </a:lnTo>
                  <a:lnTo>
                    <a:pt x="265295" y="264963"/>
                  </a:lnTo>
                  <a:lnTo>
                    <a:pt x="0" y="264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3599469">
              <a:off x="6610710" y="2978499"/>
              <a:ext cx="633852" cy="655992"/>
            </a:xfrm>
            <a:custGeom>
              <a:avLst/>
              <a:gdLst/>
              <a:ahLst/>
              <a:cxnLst/>
              <a:rect r="r" b="b" t="t" l="l"/>
              <a:pathLst>
                <a:path h="655992" w="633852">
                  <a:moveTo>
                    <a:pt x="0" y="0"/>
                  </a:moveTo>
                  <a:lnTo>
                    <a:pt x="633852" y="0"/>
                  </a:lnTo>
                  <a:lnTo>
                    <a:pt x="633852" y="655992"/>
                  </a:lnTo>
                  <a:lnTo>
                    <a:pt x="0" y="655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539" y="3708086"/>
            <a:ext cx="7074321" cy="7117979"/>
            <a:chOff x="0" y="0"/>
            <a:chExt cx="9432428" cy="94906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657015" y="0"/>
              <a:ext cx="2428523" cy="2425488"/>
            </a:xfrm>
            <a:custGeom>
              <a:avLst/>
              <a:gdLst/>
              <a:ahLst/>
              <a:cxnLst/>
              <a:rect r="r" b="b" t="t" l="l"/>
              <a:pathLst>
                <a:path h="2425488" w="2428523">
                  <a:moveTo>
                    <a:pt x="0" y="0"/>
                  </a:moveTo>
                  <a:lnTo>
                    <a:pt x="2428523" y="0"/>
                  </a:lnTo>
                  <a:lnTo>
                    <a:pt x="2428523" y="2425488"/>
                  </a:lnTo>
                  <a:lnTo>
                    <a:pt x="0" y="2425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82208" y="6386597"/>
              <a:ext cx="3179555" cy="3104041"/>
            </a:xfrm>
            <a:custGeom>
              <a:avLst/>
              <a:gdLst/>
              <a:ahLst/>
              <a:cxnLst/>
              <a:rect r="r" b="b" t="t" l="l"/>
              <a:pathLst>
                <a:path h="3104041" w="3179555">
                  <a:moveTo>
                    <a:pt x="0" y="0"/>
                  </a:moveTo>
                  <a:lnTo>
                    <a:pt x="3179556" y="0"/>
                  </a:lnTo>
                  <a:lnTo>
                    <a:pt x="3179556" y="3104041"/>
                  </a:lnTo>
                  <a:lnTo>
                    <a:pt x="0" y="3104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3722613">
              <a:off x="2859174" y="1729361"/>
              <a:ext cx="2199425" cy="2690428"/>
            </a:xfrm>
            <a:custGeom>
              <a:avLst/>
              <a:gdLst/>
              <a:ahLst/>
              <a:cxnLst/>
              <a:rect r="r" b="b" t="t" l="l"/>
              <a:pathLst>
                <a:path h="2690428" w="2199425">
                  <a:moveTo>
                    <a:pt x="0" y="0"/>
                  </a:moveTo>
                  <a:lnTo>
                    <a:pt x="2199425" y="0"/>
                  </a:lnTo>
                  <a:lnTo>
                    <a:pt x="2199425" y="2690428"/>
                  </a:lnTo>
                  <a:lnTo>
                    <a:pt x="0" y="269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223540">
              <a:off x="6949904" y="4662132"/>
              <a:ext cx="2302134" cy="2355124"/>
            </a:xfrm>
            <a:custGeom>
              <a:avLst/>
              <a:gdLst/>
              <a:ahLst/>
              <a:cxnLst/>
              <a:rect r="r" b="b" t="t" l="l"/>
              <a:pathLst>
                <a:path h="2355124" w="2302134">
                  <a:moveTo>
                    <a:pt x="0" y="0"/>
                  </a:moveTo>
                  <a:lnTo>
                    <a:pt x="2302134" y="0"/>
                  </a:lnTo>
                  <a:lnTo>
                    <a:pt x="2302134" y="2355124"/>
                  </a:lnTo>
                  <a:lnTo>
                    <a:pt x="0" y="2355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364429" y="7278344"/>
              <a:ext cx="497173" cy="496552"/>
            </a:xfrm>
            <a:custGeom>
              <a:avLst/>
              <a:gdLst/>
              <a:ahLst/>
              <a:cxnLst/>
              <a:rect r="r" b="b" t="t" l="l"/>
              <a:pathLst>
                <a:path h="496552" w="497173">
                  <a:moveTo>
                    <a:pt x="0" y="0"/>
                  </a:moveTo>
                  <a:lnTo>
                    <a:pt x="497173" y="0"/>
                  </a:lnTo>
                  <a:lnTo>
                    <a:pt x="497173" y="496551"/>
                  </a:lnTo>
                  <a:lnTo>
                    <a:pt x="0" y="49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3642184"/>
              <a:ext cx="497173" cy="496552"/>
            </a:xfrm>
            <a:custGeom>
              <a:avLst/>
              <a:gdLst/>
              <a:ahLst/>
              <a:cxnLst/>
              <a:rect r="r" b="b" t="t" l="l"/>
              <a:pathLst>
                <a:path h="496552" w="497173">
                  <a:moveTo>
                    <a:pt x="0" y="0"/>
                  </a:moveTo>
                  <a:lnTo>
                    <a:pt x="497173" y="0"/>
                  </a:lnTo>
                  <a:lnTo>
                    <a:pt x="497173" y="496552"/>
                  </a:lnTo>
                  <a:lnTo>
                    <a:pt x="0" y="49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255158" y="3642184"/>
              <a:ext cx="514356" cy="513713"/>
            </a:xfrm>
            <a:custGeom>
              <a:avLst/>
              <a:gdLst/>
              <a:ahLst/>
              <a:cxnLst/>
              <a:rect r="r" b="b" t="t" l="l"/>
              <a:pathLst>
                <a:path h="513713" w="514356">
                  <a:moveTo>
                    <a:pt x="0" y="0"/>
                  </a:moveTo>
                  <a:lnTo>
                    <a:pt x="514355" y="0"/>
                  </a:lnTo>
                  <a:lnTo>
                    <a:pt x="514355" y="513713"/>
                  </a:lnTo>
                  <a:lnTo>
                    <a:pt x="0" y="513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54691" y="5061325"/>
              <a:ext cx="1252220" cy="1004906"/>
            </a:xfrm>
            <a:custGeom>
              <a:avLst/>
              <a:gdLst/>
              <a:ahLst/>
              <a:cxnLst/>
              <a:rect r="r" b="b" t="t" l="l"/>
              <a:pathLst>
                <a:path h="1004906" w="1252220">
                  <a:moveTo>
                    <a:pt x="0" y="0"/>
                  </a:moveTo>
                  <a:lnTo>
                    <a:pt x="1252220" y="0"/>
                  </a:lnTo>
                  <a:lnTo>
                    <a:pt x="1252220" y="1004906"/>
                  </a:lnTo>
                  <a:lnTo>
                    <a:pt x="0" y="100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098012" y="5427422"/>
            <a:ext cx="8091977" cy="5149440"/>
          </a:xfrm>
          <a:custGeom>
            <a:avLst/>
            <a:gdLst/>
            <a:ahLst/>
            <a:cxnLst/>
            <a:rect r="r" b="b" t="t" l="l"/>
            <a:pathLst>
              <a:path h="5149440" w="8091977">
                <a:moveTo>
                  <a:pt x="0" y="0"/>
                </a:moveTo>
                <a:lnTo>
                  <a:pt x="8091976" y="0"/>
                </a:lnTo>
                <a:lnTo>
                  <a:pt x="8091976" y="5149440"/>
                </a:lnTo>
                <a:lnTo>
                  <a:pt x="0" y="51494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290730" y="-42658"/>
            <a:ext cx="4582205" cy="2097032"/>
          </a:xfrm>
          <a:custGeom>
            <a:avLst/>
            <a:gdLst/>
            <a:ahLst/>
            <a:cxnLst/>
            <a:rect r="r" b="b" t="t" l="l"/>
            <a:pathLst>
              <a:path h="2097032" w="4582205">
                <a:moveTo>
                  <a:pt x="0" y="0"/>
                </a:moveTo>
                <a:lnTo>
                  <a:pt x="4582205" y="0"/>
                </a:lnTo>
                <a:lnTo>
                  <a:pt x="4582205" y="2097032"/>
                </a:lnTo>
                <a:lnTo>
                  <a:pt x="0" y="209703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291475" y="2235349"/>
            <a:ext cx="9705050" cy="147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6"/>
              </a:lnSpc>
            </a:pPr>
            <a:r>
              <a:rPr lang="en-US" sz="10860">
                <a:solidFill>
                  <a:srgbClr val="383ABB"/>
                </a:solidFill>
                <a:latin typeface="Nunito 1 Heavy"/>
              </a:rPr>
              <a:t>CRUD APP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46447" y="4484601"/>
            <a:ext cx="5287826" cy="55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3"/>
              </a:lnSpc>
            </a:pPr>
            <a:r>
              <a:rPr lang="en-US" sz="3689">
                <a:solidFill>
                  <a:srgbClr val="4E47C4"/>
                </a:solidFill>
                <a:latin typeface="Nunito 1 Ultra-Bold"/>
              </a:rPr>
              <a:t>ROBERTO JOAO TIRON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20388" y="3829735"/>
            <a:ext cx="3447225" cy="25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>
                <a:solidFill>
                  <a:srgbClr val="383ABB"/>
                </a:solidFill>
                <a:latin typeface="Nunito 1 Bold"/>
              </a:rPr>
              <a:t>Un proyecto de: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65519" y="212198"/>
            <a:ext cx="1834697" cy="51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Open Sans Bold"/>
              </a:rPr>
              <a:t>+81 horas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2819" y="545802"/>
            <a:ext cx="14405959" cy="109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383ABB"/>
                </a:solidFill>
                <a:latin typeface="Nunito 2 Heavy"/>
              </a:rPr>
              <a:t>PROCESO DE DESARROLLO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7618" y="3449575"/>
            <a:ext cx="7620000" cy="73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28"/>
              </a:lnSpc>
              <a:spcBef>
                <a:spcPct val="0"/>
              </a:spcBef>
            </a:pPr>
            <a:r>
              <a:rPr lang="en-US" sz="2400">
                <a:solidFill>
                  <a:srgbClr val="191A92"/>
                </a:solidFill>
                <a:latin typeface="Nunito 2 Bold"/>
              </a:rPr>
              <a:t>Antes de codificar, se planificaron objetivos, características, arquitectura y tareas.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7618" y="3129326"/>
            <a:ext cx="7620000" cy="21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31"/>
              </a:lnSpc>
              <a:spcBef>
                <a:spcPct val="0"/>
              </a:spcBef>
            </a:pPr>
            <a:r>
              <a:rPr lang="en-US" sz="2462">
                <a:solidFill>
                  <a:srgbClr val="383ABB"/>
                </a:solidFill>
                <a:latin typeface="Nunito 2 Ultra-Bold"/>
              </a:rPr>
              <a:t>PLANIFICACION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7618" y="5085219"/>
            <a:ext cx="7620000" cy="73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28"/>
              </a:lnSpc>
              <a:spcBef>
                <a:spcPct val="0"/>
              </a:spcBef>
            </a:pPr>
            <a:r>
              <a:rPr lang="en-US" sz="2400">
                <a:solidFill>
                  <a:srgbClr val="191A92"/>
                </a:solidFill>
                <a:latin typeface="Nunito 2 Bold"/>
              </a:rPr>
              <a:t>Se adoptó MVVM para una interfaz atractiva y fácil de usar.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7618" y="4866328"/>
            <a:ext cx="7620000" cy="21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"/>
              </a:lnSpc>
              <a:spcBef>
                <a:spcPct val="0"/>
              </a:spcBef>
            </a:pPr>
            <a:r>
              <a:rPr lang="en-US" sz="2462">
                <a:solidFill>
                  <a:srgbClr val="383ABB"/>
                </a:solidFill>
                <a:latin typeface="Nunito 2 Ultra-Bold"/>
              </a:rPr>
              <a:t>DISEÑO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4000" y="6605274"/>
            <a:ext cx="7620000" cy="21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"/>
              </a:lnSpc>
              <a:spcBef>
                <a:spcPct val="0"/>
              </a:spcBef>
            </a:pPr>
            <a:r>
              <a:rPr lang="en-US" sz="2462">
                <a:solidFill>
                  <a:srgbClr val="383ABB"/>
                </a:solidFill>
                <a:latin typeface="Nunito 2 Ultra-Bold"/>
              </a:rPr>
              <a:t>IMPLEMENTACION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4000" y="6833302"/>
            <a:ext cx="7620000" cy="73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28"/>
              </a:lnSpc>
              <a:spcBef>
                <a:spcPct val="0"/>
              </a:spcBef>
            </a:pPr>
            <a:r>
              <a:rPr lang="en-US" sz="2400">
                <a:solidFill>
                  <a:srgbClr val="191A92"/>
                </a:solidFill>
                <a:latin typeface="Nunito 2 Bold"/>
              </a:rPr>
              <a:t>Se escribió código en C# con WPF (.NET 8.0) siguiendo buenas prácticas.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7618" y="8313106"/>
            <a:ext cx="7620000" cy="21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31"/>
              </a:lnSpc>
              <a:spcBef>
                <a:spcPct val="0"/>
              </a:spcBef>
            </a:pPr>
            <a:r>
              <a:rPr lang="en-US" sz="2462">
                <a:solidFill>
                  <a:srgbClr val="383ABB"/>
                </a:solidFill>
                <a:latin typeface="Nunito 2 Ultra-Bold"/>
              </a:rPr>
              <a:t>PRUEBAS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7618" y="8636771"/>
            <a:ext cx="9930664" cy="72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1"/>
              </a:lnSpc>
              <a:spcBef>
                <a:spcPct val="0"/>
              </a:spcBef>
            </a:pPr>
            <a:r>
              <a:rPr lang="en-US" sz="2410">
                <a:solidFill>
                  <a:srgbClr val="191A92"/>
                </a:solidFill>
                <a:latin typeface="Nunito 2 Bold"/>
              </a:rPr>
              <a:t>Se realizaron pruebas unitarias, de integración y de sistema, con corrección de errores integral.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52819" y="2976926"/>
            <a:ext cx="508660" cy="491170"/>
            <a:chOff x="0" y="0"/>
            <a:chExt cx="642213" cy="6201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2213" cy="620131"/>
            </a:xfrm>
            <a:custGeom>
              <a:avLst/>
              <a:gdLst/>
              <a:ahLst/>
              <a:cxnLst/>
              <a:rect r="r" b="b" t="t" l="l"/>
              <a:pathLst>
                <a:path h="620131" w="642213">
                  <a:moveTo>
                    <a:pt x="0" y="0"/>
                  </a:moveTo>
                  <a:lnTo>
                    <a:pt x="642213" y="0"/>
                  </a:lnTo>
                  <a:lnTo>
                    <a:pt x="642213" y="620131"/>
                  </a:lnTo>
                  <a:lnTo>
                    <a:pt x="0" y="620131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42213" cy="62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7"/>
                </a:lnSpc>
              </a:pPr>
              <a:r>
                <a:rPr lang="en-US" sz="1870">
                  <a:solidFill>
                    <a:srgbClr val="FFFFFF"/>
                  </a:solidFill>
                  <a:latin typeface="Nunito 2 Ultra-Bold"/>
                </a:rPr>
                <a:t>1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807149" y="3468096"/>
            <a:ext cx="0" cy="5079465"/>
          </a:xfrm>
          <a:prstGeom prst="line">
            <a:avLst/>
          </a:prstGeom>
          <a:ln cap="flat" w="38100">
            <a:solidFill>
              <a:srgbClr val="6FB4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552819" y="4713928"/>
            <a:ext cx="475881" cy="491170"/>
            <a:chOff x="0" y="0"/>
            <a:chExt cx="600827" cy="6201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0827" cy="620131"/>
            </a:xfrm>
            <a:custGeom>
              <a:avLst/>
              <a:gdLst/>
              <a:ahLst/>
              <a:cxnLst/>
              <a:rect r="r" b="b" t="t" l="l"/>
              <a:pathLst>
                <a:path h="620131" w="600827">
                  <a:moveTo>
                    <a:pt x="0" y="0"/>
                  </a:moveTo>
                  <a:lnTo>
                    <a:pt x="600827" y="0"/>
                  </a:lnTo>
                  <a:lnTo>
                    <a:pt x="600827" y="620131"/>
                  </a:lnTo>
                  <a:lnTo>
                    <a:pt x="0" y="620131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600827" cy="62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7"/>
                </a:lnSpc>
              </a:pPr>
              <a:r>
                <a:rPr lang="en-US" sz="1870">
                  <a:solidFill>
                    <a:srgbClr val="FFFFFF"/>
                  </a:solidFill>
                  <a:latin typeface="Nunito 2 Ultra-Bold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2819" y="6452874"/>
            <a:ext cx="508660" cy="491170"/>
            <a:chOff x="0" y="0"/>
            <a:chExt cx="642213" cy="6201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2213" cy="620131"/>
            </a:xfrm>
            <a:custGeom>
              <a:avLst/>
              <a:gdLst/>
              <a:ahLst/>
              <a:cxnLst/>
              <a:rect r="r" b="b" t="t" l="l"/>
              <a:pathLst>
                <a:path h="620131" w="642213">
                  <a:moveTo>
                    <a:pt x="0" y="0"/>
                  </a:moveTo>
                  <a:lnTo>
                    <a:pt x="642213" y="0"/>
                  </a:lnTo>
                  <a:lnTo>
                    <a:pt x="642213" y="620131"/>
                  </a:lnTo>
                  <a:lnTo>
                    <a:pt x="0" y="620131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42213" cy="62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7"/>
                </a:lnSpc>
              </a:pPr>
              <a:r>
                <a:rPr lang="en-US" sz="1870">
                  <a:solidFill>
                    <a:srgbClr val="FFFFFF"/>
                  </a:solidFill>
                  <a:latin typeface="Nunito 2 Ultra-Bold"/>
                </a:rPr>
                <a:t>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52819" y="8191819"/>
            <a:ext cx="508660" cy="491170"/>
            <a:chOff x="0" y="0"/>
            <a:chExt cx="642213" cy="6201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2213" cy="620131"/>
            </a:xfrm>
            <a:custGeom>
              <a:avLst/>
              <a:gdLst/>
              <a:ahLst/>
              <a:cxnLst/>
              <a:rect r="r" b="b" t="t" l="l"/>
              <a:pathLst>
                <a:path h="620131" w="642213">
                  <a:moveTo>
                    <a:pt x="0" y="0"/>
                  </a:moveTo>
                  <a:lnTo>
                    <a:pt x="642213" y="0"/>
                  </a:lnTo>
                  <a:lnTo>
                    <a:pt x="642213" y="620131"/>
                  </a:lnTo>
                  <a:lnTo>
                    <a:pt x="0" y="620131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642213" cy="62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7"/>
                </a:lnSpc>
              </a:pPr>
              <a:r>
                <a:rPr lang="en-US" sz="1870">
                  <a:solidFill>
                    <a:srgbClr val="FFFFFF"/>
                  </a:solidFill>
                  <a:latin typeface="Nunito 2 Ultra-Bold"/>
                </a:rPr>
                <a:t>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509942" y="-902521"/>
            <a:ext cx="7735718" cy="11277245"/>
            <a:chOff x="0" y="0"/>
            <a:chExt cx="10314291" cy="15036327"/>
          </a:xfrm>
        </p:grpSpPr>
        <p:sp>
          <p:nvSpPr>
            <p:cNvPr name="Freeform 26" id="26"/>
            <p:cNvSpPr/>
            <p:nvPr/>
          </p:nvSpPr>
          <p:spPr>
            <a:xfrm flipH="false" flipV="false" rot="-1100670">
              <a:off x="5420552" y="1481090"/>
              <a:ext cx="2089623" cy="2011262"/>
            </a:xfrm>
            <a:custGeom>
              <a:avLst/>
              <a:gdLst/>
              <a:ahLst/>
              <a:cxnLst/>
              <a:rect r="r" b="b" t="t" l="l"/>
              <a:pathLst>
                <a:path h="2011262" w="2089623">
                  <a:moveTo>
                    <a:pt x="0" y="0"/>
                  </a:moveTo>
                  <a:lnTo>
                    <a:pt x="2089623" y="0"/>
                  </a:lnTo>
                  <a:lnTo>
                    <a:pt x="2089623" y="2011262"/>
                  </a:lnTo>
                  <a:lnTo>
                    <a:pt x="0" y="201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-592221">
              <a:off x="514547" y="4765046"/>
              <a:ext cx="9285198" cy="6805130"/>
            </a:xfrm>
            <a:custGeom>
              <a:avLst/>
              <a:gdLst/>
              <a:ahLst/>
              <a:cxnLst/>
              <a:rect r="r" b="b" t="t" l="l"/>
              <a:pathLst>
                <a:path h="6805130" w="9285198">
                  <a:moveTo>
                    <a:pt x="0" y="0"/>
                  </a:moveTo>
                  <a:lnTo>
                    <a:pt x="9285198" y="0"/>
                  </a:lnTo>
                  <a:lnTo>
                    <a:pt x="9285198" y="6805130"/>
                  </a:lnTo>
                  <a:lnTo>
                    <a:pt x="0" y="6805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4852711" y="12768511"/>
              <a:ext cx="608868" cy="608107"/>
            </a:xfrm>
            <a:custGeom>
              <a:avLst/>
              <a:gdLst/>
              <a:ahLst/>
              <a:cxnLst/>
              <a:rect r="r" b="b" t="t" l="l"/>
              <a:pathLst>
                <a:path h="608107" w="608868">
                  <a:moveTo>
                    <a:pt x="0" y="0"/>
                  </a:moveTo>
                  <a:lnTo>
                    <a:pt x="608869" y="0"/>
                  </a:lnTo>
                  <a:lnTo>
                    <a:pt x="608869" y="608108"/>
                  </a:lnTo>
                  <a:lnTo>
                    <a:pt x="0" y="608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829758" y="5164812"/>
              <a:ext cx="491286" cy="490672"/>
            </a:xfrm>
            <a:custGeom>
              <a:avLst/>
              <a:gdLst/>
              <a:ahLst/>
              <a:cxnLst/>
              <a:rect r="r" b="b" t="t" l="l"/>
              <a:pathLst>
                <a:path h="490672" w="491286">
                  <a:moveTo>
                    <a:pt x="0" y="0"/>
                  </a:moveTo>
                  <a:lnTo>
                    <a:pt x="491286" y="0"/>
                  </a:lnTo>
                  <a:lnTo>
                    <a:pt x="491286" y="490672"/>
                  </a:lnTo>
                  <a:lnTo>
                    <a:pt x="0" y="490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1777721">
              <a:off x="343310" y="495850"/>
              <a:ext cx="2551776" cy="2063749"/>
            </a:xfrm>
            <a:custGeom>
              <a:avLst/>
              <a:gdLst/>
              <a:ahLst/>
              <a:cxnLst/>
              <a:rect r="r" b="b" t="t" l="l"/>
              <a:pathLst>
                <a:path h="2063749" w="2551776">
                  <a:moveTo>
                    <a:pt x="0" y="0"/>
                  </a:moveTo>
                  <a:lnTo>
                    <a:pt x="2551775" y="0"/>
                  </a:lnTo>
                  <a:lnTo>
                    <a:pt x="2551775" y="2063748"/>
                  </a:lnTo>
                  <a:lnTo>
                    <a:pt x="0" y="206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4239088">
              <a:off x="2203799" y="7277499"/>
              <a:ext cx="1429310" cy="2384595"/>
            </a:xfrm>
            <a:custGeom>
              <a:avLst/>
              <a:gdLst/>
              <a:ahLst/>
              <a:cxnLst/>
              <a:rect r="r" b="b" t="t" l="l"/>
              <a:pathLst>
                <a:path h="2384595" w="1429310">
                  <a:moveTo>
                    <a:pt x="0" y="0"/>
                  </a:moveTo>
                  <a:lnTo>
                    <a:pt x="1429309" y="0"/>
                  </a:lnTo>
                  <a:lnTo>
                    <a:pt x="1429309" y="2384595"/>
                  </a:lnTo>
                  <a:lnTo>
                    <a:pt x="0" y="2384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2456265">
              <a:off x="7361377" y="12258617"/>
              <a:ext cx="2071604" cy="2391462"/>
            </a:xfrm>
            <a:custGeom>
              <a:avLst/>
              <a:gdLst/>
              <a:ahLst/>
              <a:cxnLst/>
              <a:rect r="r" b="b" t="t" l="l"/>
              <a:pathLst>
                <a:path h="2391462" w="2071604">
                  <a:moveTo>
                    <a:pt x="0" y="0"/>
                  </a:moveTo>
                  <a:lnTo>
                    <a:pt x="2071604" y="0"/>
                  </a:lnTo>
                  <a:lnTo>
                    <a:pt x="2071604" y="2391462"/>
                  </a:lnTo>
                  <a:lnTo>
                    <a:pt x="0" y="2391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552819" y="1587798"/>
            <a:ext cx="14125905" cy="138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5"/>
              </a:lnSpc>
            </a:pPr>
            <a:r>
              <a:rPr lang="en-US" sz="2646">
                <a:solidFill>
                  <a:srgbClr val="383ABB"/>
                </a:solidFill>
                <a:latin typeface="Nunito 2 Bold"/>
              </a:rPr>
              <a:t>El proceso de desarrollo de CRUD-APP se llevó a cabo en varias etapas clave, cada una de las cuales desempeñó un papel crucial en la creación de una aplicación robusta y eficiente.</a:t>
            </a:r>
          </a:p>
          <a:p>
            <a:pPr marL="0" indent="0" lvl="0">
              <a:lnSpc>
                <a:spcPts val="37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9530" y="4220714"/>
            <a:ext cx="5128939" cy="108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9"/>
              </a:lnSpc>
            </a:pPr>
            <a:r>
              <a:rPr lang="en-US" sz="7571">
                <a:solidFill>
                  <a:srgbClr val="383ABB"/>
                </a:solidFill>
                <a:latin typeface="Nunito 2 Heavy"/>
              </a:rPr>
              <a:t>DESAFIOS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52077" y="1704030"/>
            <a:ext cx="3307533" cy="24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8"/>
              </a:lnSpc>
            </a:pPr>
            <a:r>
              <a:rPr lang="en-US" sz="2856">
                <a:solidFill>
                  <a:srgbClr val="383ABB"/>
                </a:solidFill>
                <a:latin typeface="Nunito 1 Heavy"/>
              </a:rPr>
              <a:t>DISEÑO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3003" y="1766607"/>
            <a:ext cx="3288483" cy="24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28"/>
              </a:lnSpc>
            </a:pPr>
            <a:r>
              <a:rPr lang="en-US" sz="2856">
                <a:solidFill>
                  <a:srgbClr val="383ABB"/>
                </a:solidFill>
                <a:latin typeface="Nunito 1 Heavy"/>
              </a:rPr>
              <a:t>INTEGRACION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52077" y="6597952"/>
            <a:ext cx="3307533" cy="24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8"/>
              </a:lnSpc>
            </a:pPr>
            <a:r>
              <a:rPr lang="en-US" sz="2856">
                <a:solidFill>
                  <a:srgbClr val="383ABB"/>
                </a:solidFill>
                <a:latin typeface="Nunito 1 Heavy"/>
              </a:rPr>
              <a:t>OPTIMIZACION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3953" y="6597952"/>
            <a:ext cx="3307533" cy="24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28"/>
              </a:lnSpc>
            </a:pPr>
            <a:r>
              <a:rPr lang="en-US" sz="2856">
                <a:solidFill>
                  <a:srgbClr val="383ABB"/>
                </a:solidFill>
                <a:latin typeface="Nunito 1 Heavy"/>
              </a:rPr>
              <a:t>APRENDIZAJE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3953" y="6933870"/>
            <a:ext cx="3307533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</a:pPr>
            <a:r>
              <a:rPr lang="en-US" sz="1599" spc="28">
                <a:solidFill>
                  <a:srgbClr val="191A92"/>
                </a:solidFill>
                <a:latin typeface="Nunito 1 Bold"/>
              </a:rPr>
              <a:t>La adopción de nuevas tecnologías y patrones de diseño implicó una curva de aprendizaje constante, abordada con investigación activa y consulta de recursos externos.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52077" y="6933870"/>
            <a:ext cx="3307533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239"/>
              </a:lnSpc>
            </a:pPr>
            <a:r>
              <a:rPr lang="en-US" sz="1599" spc="28">
                <a:solidFill>
                  <a:srgbClr val="191A92"/>
                </a:solidFill>
                <a:latin typeface="Nunito 1 Bold"/>
              </a:rPr>
              <a:t>La estrategia de carga de datos en RAM mejoró la velocidad de respuesta, reduciendo la carga en la base de datos.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3953" y="2130731"/>
            <a:ext cx="3307533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</a:pPr>
            <a:r>
              <a:rPr lang="en-US" sz="1599" spc="28">
                <a:solidFill>
                  <a:srgbClr val="191A92"/>
                </a:solidFill>
                <a:latin typeface="Nunito 1 Bold"/>
              </a:rPr>
              <a:t>Se superaron desafíos en la comunicación entre C#, WPF, MySQL 8 y Microsoft Reporting Services mediante soluciones para asegurar una integración fluida.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077" y="2068154"/>
            <a:ext cx="3307533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239"/>
              </a:lnSpc>
            </a:pPr>
            <a:r>
              <a:rPr lang="en-US" sz="1599" spc="28">
                <a:solidFill>
                  <a:srgbClr val="191A92"/>
                </a:solidFill>
                <a:latin typeface="Nunito 1 Bold"/>
              </a:rPr>
              <a:t>Refinamiento y optimización de la interfaz de usuario se lograron a través de iteraciones y pruebas, enfrentando desafíos de diseño y experiencia del usuario.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111843" y="5720792"/>
            <a:ext cx="2464875" cy="3644916"/>
          </a:xfrm>
          <a:custGeom>
            <a:avLst/>
            <a:gdLst/>
            <a:ahLst/>
            <a:cxnLst/>
            <a:rect r="r" b="b" t="t" l="l"/>
            <a:pathLst>
              <a:path h="3644916" w="2464875">
                <a:moveTo>
                  <a:pt x="0" y="0"/>
                </a:moveTo>
                <a:lnTo>
                  <a:pt x="2464874" y="0"/>
                </a:lnTo>
                <a:lnTo>
                  <a:pt x="2464874" y="3644916"/>
                </a:lnTo>
                <a:lnTo>
                  <a:pt x="0" y="3644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 flipH="true">
            <a:off x="11155123" y="3290011"/>
            <a:ext cx="1054361" cy="600869"/>
          </a:xfrm>
          <a:prstGeom prst="line">
            <a:avLst/>
          </a:prstGeom>
          <a:ln cap="flat" w="57150">
            <a:solidFill>
              <a:srgbClr val="6FB429"/>
            </a:solidFill>
            <a:prstDash val="solid"/>
            <a:headEnd type="triangle" len="med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>
            <a:off x="5934877" y="3304966"/>
            <a:ext cx="961587" cy="585914"/>
          </a:xfrm>
          <a:prstGeom prst="line">
            <a:avLst/>
          </a:prstGeom>
          <a:ln cap="flat" w="57150">
            <a:solidFill>
              <a:srgbClr val="6FB429"/>
            </a:solidFill>
            <a:prstDash val="solid"/>
            <a:headEnd type="triangle" len="med" w="lg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 flipV="true">
            <a:off x="5934877" y="6624901"/>
            <a:ext cx="1198000" cy="441442"/>
          </a:xfrm>
          <a:prstGeom prst="line">
            <a:avLst/>
          </a:prstGeom>
          <a:ln cap="flat" w="57150">
            <a:solidFill>
              <a:srgbClr val="6FB429"/>
            </a:solidFill>
            <a:prstDash val="solid"/>
            <a:headEnd type="triangle" len="med" w="lg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1155123" y="6624901"/>
            <a:ext cx="1054361" cy="441442"/>
          </a:xfrm>
          <a:prstGeom prst="line">
            <a:avLst/>
          </a:prstGeom>
          <a:ln cap="flat" w="57150">
            <a:solidFill>
              <a:srgbClr val="6FB429"/>
            </a:solidFill>
            <a:prstDash val="solid"/>
            <a:headEnd type="triangle" len="med" w="lg"/>
            <a:tailEnd type="oval" len="lg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787612" y="6981476"/>
            <a:ext cx="748366" cy="747431"/>
          </a:xfrm>
          <a:custGeom>
            <a:avLst/>
            <a:gdLst/>
            <a:ahLst/>
            <a:cxnLst/>
            <a:rect r="r" b="b" t="t" l="l"/>
            <a:pathLst>
              <a:path h="747431" w="748366">
                <a:moveTo>
                  <a:pt x="0" y="0"/>
                </a:moveTo>
                <a:lnTo>
                  <a:pt x="748366" y="0"/>
                </a:lnTo>
                <a:lnTo>
                  <a:pt x="748366" y="747430"/>
                </a:lnTo>
                <a:lnTo>
                  <a:pt x="0" y="747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687943" y="2492895"/>
            <a:ext cx="813088" cy="812071"/>
          </a:xfrm>
          <a:custGeom>
            <a:avLst/>
            <a:gdLst/>
            <a:ahLst/>
            <a:cxnLst/>
            <a:rect r="r" b="b" t="t" l="l"/>
            <a:pathLst>
              <a:path h="812071" w="813088">
                <a:moveTo>
                  <a:pt x="0" y="0"/>
                </a:moveTo>
                <a:lnTo>
                  <a:pt x="813087" y="0"/>
                </a:lnTo>
                <a:lnTo>
                  <a:pt x="813087" y="812071"/>
                </a:lnTo>
                <a:lnTo>
                  <a:pt x="0" y="812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52022" y="6488646"/>
            <a:ext cx="578420" cy="577696"/>
          </a:xfrm>
          <a:custGeom>
            <a:avLst/>
            <a:gdLst/>
            <a:ahLst/>
            <a:cxnLst/>
            <a:rect r="r" b="b" t="t" l="l"/>
            <a:pathLst>
              <a:path h="577696" w="578420">
                <a:moveTo>
                  <a:pt x="0" y="0"/>
                </a:moveTo>
                <a:lnTo>
                  <a:pt x="578420" y="0"/>
                </a:lnTo>
                <a:lnTo>
                  <a:pt x="578420" y="577697"/>
                </a:lnTo>
                <a:lnTo>
                  <a:pt x="0" y="577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52022" y="-312123"/>
            <a:ext cx="899287" cy="898163"/>
          </a:xfrm>
          <a:custGeom>
            <a:avLst/>
            <a:gdLst/>
            <a:ahLst/>
            <a:cxnLst/>
            <a:rect r="r" b="b" t="t" l="l"/>
            <a:pathLst>
              <a:path h="898163" w="899287">
                <a:moveTo>
                  <a:pt x="0" y="0"/>
                </a:moveTo>
                <a:lnTo>
                  <a:pt x="899287" y="0"/>
                </a:lnTo>
                <a:lnTo>
                  <a:pt x="899287" y="898164"/>
                </a:lnTo>
                <a:lnTo>
                  <a:pt x="0" y="89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314912" y="586041"/>
            <a:ext cx="991306" cy="990066"/>
          </a:xfrm>
          <a:custGeom>
            <a:avLst/>
            <a:gdLst/>
            <a:ahLst/>
            <a:cxnLst/>
            <a:rect r="r" b="b" t="t" l="l"/>
            <a:pathLst>
              <a:path h="990066" w="991306">
                <a:moveTo>
                  <a:pt x="0" y="0"/>
                </a:moveTo>
                <a:lnTo>
                  <a:pt x="991306" y="0"/>
                </a:lnTo>
                <a:lnTo>
                  <a:pt x="991306" y="990066"/>
                </a:lnTo>
                <a:lnTo>
                  <a:pt x="0" y="990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474058" y="8788060"/>
            <a:ext cx="1226080" cy="1224548"/>
          </a:xfrm>
          <a:custGeom>
            <a:avLst/>
            <a:gdLst/>
            <a:ahLst/>
            <a:cxnLst/>
            <a:rect r="r" b="b" t="t" l="l"/>
            <a:pathLst>
              <a:path h="1224548" w="1226080">
                <a:moveTo>
                  <a:pt x="0" y="0"/>
                </a:moveTo>
                <a:lnTo>
                  <a:pt x="1226080" y="0"/>
                </a:lnTo>
                <a:lnTo>
                  <a:pt x="1226080" y="1224548"/>
                </a:lnTo>
                <a:lnTo>
                  <a:pt x="0" y="1224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945533" y="9833230"/>
            <a:ext cx="1484819" cy="1482963"/>
          </a:xfrm>
          <a:custGeom>
            <a:avLst/>
            <a:gdLst/>
            <a:ahLst/>
            <a:cxnLst/>
            <a:rect r="r" b="b" t="t" l="l"/>
            <a:pathLst>
              <a:path h="1482963" w="1484819">
                <a:moveTo>
                  <a:pt x="0" y="0"/>
                </a:moveTo>
                <a:lnTo>
                  <a:pt x="1484819" y="0"/>
                </a:lnTo>
                <a:lnTo>
                  <a:pt x="1484819" y="1482963"/>
                </a:lnTo>
                <a:lnTo>
                  <a:pt x="0" y="1482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427079" y="3290011"/>
            <a:ext cx="601621" cy="600869"/>
          </a:xfrm>
          <a:custGeom>
            <a:avLst/>
            <a:gdLst/>
            <a:ahLst/>
            <a:cxnLst/>
            <a:rect r="r" b="b" t="t" l="l"/>
            <a:pathLst>
              <a:path h="600869" w="601621">
                <a:moveTo>
                  <a:pt x="0" y="0"/>
                </a:moveTo>
                <a:lnTo>
                  <a:pt x="601621" y="0"/>
                </a:lnTo>
                <a:lnTo>
                  <a:pt x="601621" y="600869"/>
                </a:lnTo>
                <a:lnTo>
                  <a:pt x="0" y="600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7132877" y="2640978"/>
            <a:ext cx="4022247" cy="24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28"/>
              </a:lnSpc>
              <a:spcBef>
                <a:spcPct val="0"/>
              </a:spcBef>
            </a:pPr>
            <a:r>
              <a:rPr lang="en-US" sz="2856">
                <a:solidFill>
                  <a:srgbClr val="383ABB"/>
                </a:solidFill>
                <a:latin typeface="Nunito 1 Heavy"/>
              </a:rPr>
              <a:t>CRUD-APP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3032" y="692008"/>
            <a:ext cx="10201935" cy="109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383ABB"/>
                </a:solidFill>
                <a:latin typeface="Nunito 2 Heavy"/>
              </a:rPr>
              <a:t>CONCLUSIONES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74663" y="3629336"/>
            <a:ext cx="3898972" cy="241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83ABB"/>
                </a:solidFill>
                <a:latin typeface="Nunito 2 Bold"/>
              </a:rPr>
              <a:t>La implementación de patrones como MVVM, Observer y Singleton fue esencial para la estabilidad y mantenimiento de CRUD-APP, resaltando la importancia de una estructura sólida y diseño cuidadoso.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94514" y="7906879"/>
            <a:ext cx="3898972" cy="172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83ABB"/>
                </a:solidFill>
                <a:latin typeface="Nunito 2 Bold"/>
              </a:rPr>
              <a:t>CRUD-APP, como resultado, cumple con los objetivos establecidos y visualmente impresionante para la gestión de almacenes.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526695" y="6504812"/>
            <a:ext cx="1234610" cy="1248657"/>
          </a:xfrm>
          <a:custGeom>
            <a:avLst/>
            <a:gdLst/>
            <a:ahLst/>
            <a:cxnLst/>
            <a:rect r="r" b="b" t="t" l="l"/>
            <a:pathLst>
              <a:path h="1248657" w="1234610">
                <a:moveTo>
                  <a:pt x="0" y="0"/>
                </a:moveTo>
                <a:lnTo>
                  <a:pt x="1234610" y="0"/>
                </a:lnTo>
                <a:lnTo>
                  <a:pt x="1234610" y="1248657"/>
                </a:lnTo>
                <a:lnTo>
                  <a:pt x="0" y="1248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51506" y="2026171"/>
            <a:ext cx="1145287" cy="1373657"/>
          </a:xfrm>
          <a:custGeom>
            <a:avLst/>
            <a:gdLst/>
            <a:ahLst/>
            <a:cxnLst/>
            <a:rect r="r" b="b" t="t" l="l"/>
            <a:pathLst>
              <a:path h="1373657" w="1145287">
                <a:moveTo>
                  <a:pt x="0" y="0"/>
                </a:moveTo>
                <a:lnTo>
                  <a:pt x="1145287" y="0"/>
                </a:lnTo>
                <a:lnTo>
                  <a:pt x="1145287" y="1373657"/>
                </a:lnTo>
                <a:lnTo>
                  <a:pt x="0" y="1373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495585" y="3629336"/>
            <a:ext cx="3898972" cy="241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83ABB"/>
                </a:solidFill>
                <a:latin typeface="Nunito 2 Bold"/>
              </a:rPr>
              <a:t>La investigación de nuevas tecnologías y la aplicación de patrones de diseño no solo fueron desafiantes, sino también una inversión constante en el crecimiento de habilidades y conocimientos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94514" y="3587253"/>
            <a:ext cx="3898972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83ABB"/>
                </a:solidFill>
                <a:latin typeface="Nunito 2 Bold"/>
              </a:rPr>
              <a:t>El proceso no fue solo técnico, sino un viaje de autodescubrimiento y crecimiento profesional, enfrentando desafíos que añadieron valiosa experiencia.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100670">
            <a:off x="8506263" y="2195692"/>
            <a:ext cx="1275474" cy="1227644"/>
          </a:xfrm>
          <a:custGeom>
            <a:avLst/>
            <a:gdLst/>
            <a:ahLst/>
            <a:cxnLst/>
            <a:rect r="r" b="b" t="t" l="l"/>
            <a:pathLst>
              <a:path h="1227644" w="1275474">
                <a:moveTo>
                  <a:pt x="0" y="0"/>
                </a:moveTo>
                <a:lnTo>
                  <a:pt x="1275474" y="0"/>
                </a:lnTo>
                <a:lnTo>
                  <a:pt x="1275474" y="1227644"/>
                </a:lnTo>
                <a:lnTo>
                  <a:pt x="0" y="1227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70356" y="1974307"/>
            <a:ext cx="1463663" cy="1350229"/>
          </a:xfrm>
          <a:custGeom>
            <a:avLst/>
            <a:gdLst/>
            <a:ahLst/>
            <a:cxnLst/>
            <a:rect r="r" b="b" t="t" l="l"/>
            <a:pathLst>
              <a:path h="1350229" w="1463663">
                <a:moveTo>
                  <a:pt x="0" y="0"/>
                </a:moveTo>
                <a:lnTo>
                  <a:pt x="1463663" y="0"/>
                </a:lnTo>
                <a:lnTo>
                  <a:pt x="1463663" y="1350229"/>
                </a:lnTo>
                <a:lnTo>
                  <a:pt x="0" y="1350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2002" y="3753535"/>
            <a:ext cx="6969652" cy="7401870"/>
            <a:chOff x="0" y="0"/>
            <a:chExt cx="9292869" cy="9869161"/>
          </a:xfrm>
        </p:grpSpPr>
        <p:sp>
          <p:nvSpPr>
            <p:cNvPr name="Freeform 4" id="4"/>
            <p:cNvSpPr/>
            <p:nvPr/>
          </p:nvSpPr>
          <p:spPr>
            <a:xfrm flipH="false" flipV="false" rot="-1100670">
              <a:off x="2608351" y="6709382"/>
              <a:ext cx="2884567" cy="2776396"/>
            </a:xfrm>
            <a:custGeom>
              <a:avLst/>
              <a:gdLst/>
              <a:ahLst/>
              <a:cxnLst/>
              <a:rect r="r" b="b" t="t" l="l"/>
              <a:pathLst>
                <a:path h="2776396" w="2884567">
                  <a:moveTo>
                    <a:pt x="0" y="0"/>
                  </a:moveTo>
                  <a:lnTo>
                    <a:pt x="2884567" y="0"/>
                  </a:lnTo>
                  <a:lnTo>
                    <a:pt x="2884567" y="2776395"/>
                  </a:lnTo>
                  <a:lnTo>
                    <a:pt x="0" y="277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2150" cy="2823919"/>
            </a:xfrm>
            <a:custGeom>
              <a:avLst/>
              <a:gdLst/>
              <a:ahLst/>
              <a:cxnLst/>
              <a:rect r="r" b="b" t="t" l="l"/>
              <a:pathLst>
                <a:path h="2823919" w="2792150">
                  <a:moveTo>
                    <a:pt x="0" y="0"/>
                  </a:moveTo>
                  <a:lnTo>
                    <a:pt x="2792150" y="0"/>
                  </a:lnTo>
                  <a:lnTo>
                    <a:pt x="2792150" y="2823919"/>
                  </a:lnTo>
                  <a:lnTo>
                    <a:pt x="0" y="2823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2301051">
              <a:off x="5345801" y="1437031"/>
              <a:ext cx="2308361" cy="3262701"/>
            </a:xfrm>
            <a:custGeom>
              <a:avLst/>
              <a:gdLst/>
              <a:ahLst/>
              <a:cxnLst/>
              <a:rect r="r" b="b" t="t" l="l"/>
              <a:pathLst>
                <a:path h="3262701" w="2308361">
                  <a:moveTo>
                    <a:pt x="0" y="0"/>
                  </a:moveTo>
                  <a:lnTo>
                    <a:pt x="2308361" y="0"/>
                  </a:lnTo>
                  <a:lnTo>
                    <a:pt x="2308361" y="3262701"/>
                  </a:lnTo>
                  <a:lnTo>
                    <a:pt x="0" y="3262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20479" y="5025140"/>
              <a:ext cx="1678893" cy="1678893"/>
            </a:xfrm>
            <a:custGeom>
              <a:avLst/>
              <a:gdLst/>
              <a:ahLst/>
              <a:cxnLst/>
              <a:rect r="r" b="b" t="t" l="l"/>
              <a:pathLst>
                <a:path h="1678893" w="1678893">
                  <a:moveTo>
                    <a:pt x="0" y="0"/>
                  </a:moveTo>
                  <a:lnTo>
                    <a:pt x="1678893" y="0"/>
                  </a:lnTo>
                  <a:lnTo>
                    <a:pt x="1678893" y="1678892"/>
                  </a:lnTo>
                  <a:lnTo>
                    <a:pt x="0" y="1678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050635" y="1605011"/>
              <a:ext cx="497173" cy="496552"/>
            </a:xfrm>
            <a:custGeom>
              <a:avLst/>
              <a:gdLst/>
              <a:ahLst/>
              <a:cxnLst/>
              <a:rect r="r" b="b" t="t" l="l"/>
              <a:pathLst>
                <a:path h="496552" w="497173">
                  <a:moveTo>
                    <a:pt x="0" y="0"/>
                  </a:moveTo>
                  <a:lnTo>
                    <a:pt x="497173" y="0"/>
                  </a:lnTo>
                  <a:lnTo>
                    <a:pt x="497173" y="496552"/>
                  </a:lnTo>
                  <a:lnTo>
                    <a:pt x="0" y="49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536283" y="6474363"/>
              <a:ext cx="497173" cy="496552"/>
            </a:xfrm>
            <a:custGeom>
              <a:avLst/>
              <a:gdLst/>
              <a:ahLst/>
              <a:cxnLst/>
              <a:rect r="r" b="b" t="t" l="l"/>
              <a:pathLst>
                <a:path h="496552" w="497173">
                  <a:moveTo>
                    <a:pt x="0" y="0"/>
                  </a:moveTo>
                  <a:lnTo>
                    <a:pt x="497173" y="0"/>
                  </a:lnTo>
                  <a:lnTo>
                    <a:pt x="497173" y="496552"/>
                  </a:lnTo>
                  <a:lnTo>
                    <a:pt x="0" y="49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70763" y="4858097"/>
              <a:ext cx="334505" cy="334086"/>
            </a:xfrm>
            <a:custGeom>
              <a:avLst/>
              <a:gdLst/>
              <a:ahLst/>
              <a:cxnLst/>
              <a:rect r="r" b="b" t="t" l="l"/>
              <a:pathLst>
                <a:path h="334086" w="334505">
                  <a:moveTo>
                    <a:pt x="0" y="0"/>
                  </a:moveTo>
                  <a:lnTo>
                    <a:pt x="334504" y="0"/>
                  </a:lnTo>
                  <a:lnTo>
                    <a:pt x="334504" y="334086"/>
                  </a:lnTo>
                  <a:lnTo>
                    <a:pt x="0" y="33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3599469">
              <a:off x="8335286" y="3755518"/>
              <a:ext cx="799209" cy="827124"/>
            </a:xfrm>
            <a:custGeom>
              <a:avLst/>
              <a:gdLst/>
              <a:ahLst/>
              <a:cxnLst/>
              <a:rect r="r" b="b" t="t" l="l"/>
              <a:pathLst>
                <a:path h="827124" w="799209">
                  <a:moveTo>
                    <a:pt x="0" y="0"/>
                  </a:moveTo>
                  <a:lnTo>
                    <a:pt x="799209" y="0"/>
                  </a:lnTo>
                  <a:lnTo>
                    <a:pt x="799209" y="827124"/>
                  </a:lnTo>
                  <a:lnTo>
                    <a:pt x="0" y="827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539" y="3708086"/>
            <a:ext cx="7074321" cy="7117979"/>
            <a:chOff x="0" y="0"/>
            <a:chExt cx="9432428" cy="94906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657015" y="0"/>
              <a:ext cx="2428523" cy="2425488"/>
            </a:xfrm>
            <a:custGeom>
              <a:avLst/>
              <a:gdLst/>
              <a:ahLst/>
              <a:cxnLst/>
              <a:rect r="r" b="b" t="t" l="l"/>
              <a:pathLst>
                <a:path h="2425488" w="2428523">
                  <a:moveTo>
                    <a:pt x="0" y="0"/>
                  </a:moveTo>
                  <a:lnTo>
                    <a:pt x="2428523" y="0"/>
                  </a:lnTo>
                  <a:lnTo>
                    <a:pt x="2428523" y="2425488"/>
                  </a:lnTo>
                  <a:lnTo>
                    <a:pt x="0" y="2425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82208" y="6386597"/>
              <a:ext cx="3179555" cy="3104041"/>
            </a:xfrm>
            <a:custGeom>
              <a:avLst/>
              <a:gdLst/>
              <a:ahLst/>
              <a:cxnLst/>
              <a:rect r="r" b="b" t="t" l="l"/>
              <a:pathLst>
                <a:path h="3104041" w="3179555">
                  <a:moveTo>
                    <a:pt x="0" y="0"/>
                  </a:moveTo>
                  <a:lnTo>
                    <a:pt x="3179556" y="0"/>
                  </a:lnTo>
                  <a:lnTo>
                    <a:pt x="3179556" y="3104041"/>
                  </a:lnTo>
                  <a:lnTo>
                    <a:pt x="0" y="3104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3722613">
              <a:off x="2859174" y="1729361"/>
              <a:ext cx="2199425" cy="2690428"/>
            </a:xfrm>
            <a:custGeom>
              <a:avLst/>
              <a:gdLst/>
              <a:ahLst/>
              <a:cxnLst/>
              <a:rect r="r" b="b" t="t" l="l"/>
              <a:pathLst>
                <a:path h="2690428" w="2199425">
                  <a:moveTo>
                    <a:pt x="0" y="0"/>
                  </a:moveTo>
                  <a:lnTo>
                    <a:pt x="2199425" y="0"/>
                  </a:lnTo>
                  <a:lnTo>
                    <a:pt x="2199425" y="2690428"/>
                  </a:lnTo>
                  <a:lnTo>
                    <a:pt x="0" y="269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223540">
              <a:off x="6949904" y="4662132"/>
              <a:ext cx="2302134" cy="2355124"/>
            </a:xfrm>
            <a:custGeom>
              <a:avLst/>
              <a:gdLst/>
              <a:ahLst/>
              <a:cxnLst/>
              <a:rect r="r" b="b" t="t" l="l"/>
              <a:pathLst>
                <a:path h="2355124" w="2302134">
                  <a:moveTo>
                    <a:pt x="0" y="0"/>
                  </a:moveTo>
                  <a:lnTo>
                    <a:pt x="2302134" y="0"/>
                  </a:lnTo>
                  <a:lnTo>
                    <a:pt x="2302134" y="2355124"/>
                  </a:lnTo>
                  <a:lnTo>
                    <a:pt x="0" y="2355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364429" y="7278344"/>
              <a:ext cx="497173" cy="496552"/>
            </a:xfrm>
            <a:custGeom>
              <a:avLst/>
              <a:gdLst/>
              <a:ahLst/>
              <a:cxnLst/>
              <a:rect r="r" b="b" t="t" l="l"/>
              <a:pathLst>
                <a:path h="496552" w="497173">
                  <a:moveTo>
                    <a:pt x="0" y="0"/>
                  </a:moveTo>
                  <a:lnTo>
                    <a:pt x="497173" y="0"/>
                  </a:lnTo>
                  <a:lnTo>
                    <a:pt x="497173" y="496551"/>
                  </a:lnTo>
                  <a:lnTo>
                    <a:pt x="0" y="49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3642184"/>
              <a:ext cx="497173" cy="496552"/>
            </a:xfrm>
            <a:custGeom>
              <a:avLst/>
              <a:gdLst/>
              <a:ahLst/>
              <a:cxnLst/>
              <a:rect r="r" b="b" t="t" l="l"/>
              <a:pathLst>
                <a:path h="496552" w="497173">
                  <a:moveTo>
                    <a:pt x="0" y="0"/>
                  </a:moveTo>
                  <a:lnTo>
                    <a:pt x="497173" y="0"/>
                  </a:lnTo>
                  <a:lnTo>
                    <a:pt x="497173" y="496552"/>
                  </a:lnTo>
                  <a:lnTo>
                    <a:pt x="0" y="49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255158" y="3642184"/>
              <a:ext cx="514356" cy="513713"/>
            </a:xfrm>
            <a:custGeom>
              <a:avLst/>
              <a:gdLst/>
              <a:ahLst/>
              <a:cxnLst/>
              <a:rect r="r" b="b" t="t" l="l"/>
              <a:pathLst>
                <a:path h="513713" w="514356">
                  <a:moveTo>
                    <a:pt x="0" y="0"/>
                  </a:moveTo>
                  <a:lnTo>
                    <a:pt x="514355" y="0"/>
                  </a:lnTo>
                  <a:lnTo>
                    <a:pt x="514355" y="513713"/>
                  </a:lnTo>
                  <a:lnTo>
                    <a:pt x="0" y="513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54691" y="5061325"/>
              <a:ext cx="1252220" cy="1004906"/>
            </a:xfrm>
            <a:custGeom>
              <a:avLst/>
              <a:gdLst/>
              <a:ahLst/>
              <a:cxnLst/>
              <a:rect r="r" b="b" t="t" l="l"/>
              <a:pathLst>
                <a:path h="1004906" w="1252220">
                  <a:moveTo>
                    <a:pt x="0" y="0"/>
                  </a:moveTo>
                  <a:lnTo>
                    <a:pt x="1252220" y="0"/>
                  </a:lnTo>
                  <a:lnTo>
                    <a:pt x="1252220" y="1004906"/>
                  </a:lnTo>
                  <a:lnTo>
                    <a:pt x="0" y="100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098012" y="5019662"/>
            <a:ext cx="8091977" cy="5149440"/>
          </a:xfrm>
          <a:custGeom>
            <a:avLst/>
            <a:gdLst/>
            <a:ahLst/>
            <a:cxnLst/>
            <a:rect r="r" b="b" t="t" l="l"/>
            <a:pathLst>
              <a:path h="5149440" w="8091977">
                <a:moveTo>
                  <a:pt x="0" y="0"/>
                </a:moveTo>
                <a:lnTo>
                  <a:pt x="8091976" y="0"/>
                </a:lnTo>
                <a:lnTo>
                  <a:pt x="8091976" y="5149440"/>
                </a:lnTo>
                <a:lnTo>
                  <a:pt x="0" y="51494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688368" y="2078585"/>
            <a:ext cx="8911264" cy="251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8"/>
              </a:lnSpc>
            </a:pPr>
            <a:r>
              <a:rPr lang="en-US" sz="9503">
                <a:solidFill>
                  <a:srgbClr val="383ABB"/>
                </a:solidFill>
                <a:latin typeface="Nunito 2 Heavy"/>
              </a:rPr>
              <a:t>Preguntas</a:t>
            </a:r>
          </a:p>
          <a:p>
            <a:pPr algn="ctr" marL="0" indent="0" lvl="0">
              <a:lnSpc>
                <a:spcPts val="9788"/>
              </a:lnSpc>
            </a:pPr>
            <a:r>
              <a:rPr lang="en-US" sz="9503">
                <a:solidFill>
                  <a:srgbClr val="383ABB"/>
                </a:solidFill>
                <a:latin typeface="Nunito 2 Heavy"/>
              </a:rPr>
              <a:t>y respuestas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5143500"/>
          <a:ext cx="6530545" cy="4086225"/>
        </p:xfrm>
        <a:graphic>
          <a:graphicData uri="http://schemas.openxmlformats.org/drawingml/2006/table">
            <a:tbl>
              <a:tblPr/>
              <a:tblGrid>
                <a:gridCol w="597440"/>
                <a:gridCol w="3172438"/>
              </a:tblGrid>
              <a:tr h="106729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70">
                          <a:solidFill>
                            <a:srgbClr val="F1F0F0"/>
                          </a:solidFill>
                          <a:latin typeface="Nunito 1 Ultra-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47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383ABB"/>
                          </a:solidFill>
                          <a:latin typeface="Nunito 1 Bold"/>
                        </a:rPr>
                        <a:t>MANUALES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3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1F0F0"/>
                          </a:solidFill>
                          <a:latin typeface="Nunito 1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47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383ABB"/>
                          </a:solidFill>
                          <a:latin typeface="Nunito 1 Bold"/>
                        </a:rPr>
                        <a:t>INTRODUCCION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3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1F0F0"/>
                          </a:solidFill>
                          <a:latin typeface="Nunito 1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47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383ABB"/>
                          </a:solidFill>
                          <a:latin typeface="Nunito 1 Bold"/>
                        </a:rPr>
                        <a:t>OBJETIVOS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3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1F0F0"/>
                          </a:solidFill>
                          <a:latin typeface="Nunito 1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47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383ABB"/>
                          </a:solidFill>
                          <a:latin typeface="Nunito 1 Bold"/>
                        </a:rPr>
                        <a:t>ESTRUCTURA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743366" y="5143500"/>
          <a:ext cx="6530545" cy="4086225"/>
        </p:xfrm>
        <a:graphic>
          <a:graphicData uri="http://schemas.openxmlformats.org/drawingml/2006/table">
            <a:tbl>
              <a:tblPr/>
              <a:tblGrid>
                <a:gridCol w="597440"/>
                <a:gridCol w="3172438"/>
              </a:tblGrid>
              <a:tr h="106729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70">
                          <a:solidFill>
                            <a:srgbClr val="F1F0F0"/>
                          </a:solidFill>
                          <a:latin typeface="Nunito 1 Ultra-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47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383ABB"/>
                          </a:solidFill>
                          <a:latin typeface="Nunito 1 Bold"/>
                        </a:rPr>
                        <a:t>MVVM 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3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1F0F0"/>
                          </a:solidFill>
                          <a:latin typeface="Nunito 1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47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383ABB"/>
                          </a:solidFill>
                          <a:latin typeface="Nunito 1 Bold"/>
                        </a:rPr>
                        <a:t>PROCESO DESARROLLO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3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1F0F0"/>
                          </a:solidFill>
                          <a:latin typeface="Nunito 1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47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383ABB"/>
                          </a:solidFill>
                          <a:latin typeface="Nunito 1 Bold"/>
                        </a:rPr>
                        <a:t>DESAFIOS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3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F1F0F0"/>
                          </a:solidFill>
                          <a:latin typeface="Nunito 1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47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70">
                          <a:solidFill>
                            <a:srgbClr val="383ABB"/>
                          </a:solidFill>
                          <a:latin typeface="Nunito 1 Bold"/>
                        </a:rPr>
                        <a:t>CONCLUSION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2938899" y="198631"/>
            <a:ext cx="4411870" cy="4164012"/>
          </a:xfrm>
          <a:custGeom>
            <a:avLst/>
            <a:gdLst/>
            <a:ahLst/>
            <a:cxnLst/>
            <a:rect r="r" b="b" t="t" l="l"/>
            <a:pathLst>
              <a:path h="4164012" w="4411870">
                <a:moveTo>
                  <a:pt x="0" y="0"/>
                </a:moveTo>
                <a:lnTo>
                  <a:pt x="4411871" y="0"/>
                </a:lnTo>
                <a:lnTo>
                  <a:pt x="4411871" y="4164013"/>
                </a:lnTo>
                <a:lnTo>
                  <a:pt x="0" y="4164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572489"/>
            <a:ext cx="6530545" cy="1504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330"/>
              </a:lnSpc>
              <a:spcBef>
                <a:spcPct val="0"/>
              </a:spcBef>
            </a:pPr>
            <a:r>
              <a:rPr lang="en-US" sz="11000">
                <a:solidFill>
                  <a:srgbClr val="383ABB"/>
                </a:solidFill>
                <a:latin typeface="Nunito 1 Heavy"/>
              </a:rPr>
              <a:t>INDICE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9603" y="3638334"/>
            <a:ext cx="12759672" cy="2598333"/>
          </a:xfrm>
          <a:custGeom>
            <a:avLst/>
            <a:gdLst/>
            <a:ahLst/>
            <a:cxnLst/>
            <a:rect r="r" b="b" t="t" l="l"/>
            <a:pathLst>
              <a:path h="2598333" w="12759672">
                <a:moveTo>
                  <a:pt x="0" y="0"/>
                </a:moveTo>
                <a:lnTo>
                  <a:pt x="12759672" y="0"/>
                </a:lnTo>
                <a:lnTo>
                  <a:pt x="12759672" y="2598334"/>
                </a:lnTo>
                <a:lnTo>
                  <a:pt x="0" y="259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6614" y="8965158"/>
            <a:ext cx="587017" cy="586283"/>
          </a:xfrm>
          <a:custGeom>
            <a:avLst/>
            <a:gdLst/>
            <a:ahLst/>
            <a:cxnLst/>
            <a:rect r="r" b="b" t="t" l="l"/>
            <a:pathLst>
              <a:path h="586283" w="587017">
                <a:moveTo>
                  <a:pt x="0" y="0"/>
                </a:moveTo>
                <a:lnTo>
                  <a:pt x="587017" y="0"/>
                </a:lnTo>
                <a:lnTo>
                  <a:pt x="587017" y="586284"/>
                </a:lnTo>
                <a:lnTo>
                  <a:pt x="0" y="586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95580" y="2688398"/>
            <a:ext cx="4876103" cy="4498205"/>
          </a:xfrm>
          <a:custGeom>
            <a:avLst/>
            <a:gdLst/>
            <a:ahLst/>
            <a:cxnLst/>
            <a:rect r="r" b="b" t="t" l="l"/>
            <a:pathLst>
              <a:path h="4498205" w="4876103">
                <a:moveTo>
                  <a:pt x="0" y="0"/>
                </a:moveTo>
                <a:lnTo>
                  <a:pt x="4876103" y="0"/>
                </a:lnTo>
                <a:lnTo>
                  <a:pt x="4876103" y="4498206"/>
                </a:lnTo>
                <a:lnTo>
                  <a:pt x="0" y="4498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34397" y="8134781"/>
            <a:ext cx="2726194" cy="2726194"/>
          </a:xfrm>
          <a:custGeom>
            <a:avLst/>
            <a:gdLst/>
            <a:ahLst/>
            <a:cxnLst/>
            <a:rect r="r" b="b" t="t" l="l"/>
            <a:pathLst>
              <a:path h="2726194" w="2726194">
                <a:moveTo>
                  <a:pt x="0" y="0"/>
                </a:moveTo>
                <a:lnTo>
                  <a:pt x="2726194" y="0"/>
                </a:lnTo>
                <a:lnTo>
                  <a:pt x="2726194" y="2726195"/>
                </a:lnTo>
                <a:lnTo>
                  <a:pt x="0" y="2726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55975" y="2352596"/>
            <a:ext cx="672446" cy="671605"/>
          </a:xfrm>
          <a:custGeom>
            <a:avLst/>
            <a:gdLst/>
            <a:ahLst/>
            <a:cxnLst/>
            <a:rect r="r" b="b" t="t" l="l"/>
            <a:pathLst>
              <a:path h="671605" w="672446">
                <a:moveTo>
                  <a:pt x="0" y="0"/>
                </a:moveTo>
                <a:lnTo>
                  <a:pt x="672446" y="0"/>
                </a:lnTo>
                <a:lnTo>
                  <a:pt x="672446" y="671605"/>
                </a:lnTo>
                <a:lnTo>
                  <a:pt x="0" y="671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92403" y="7667993"/>
            <a:ext cx="467373" cy="466788"/>
          </a:xfrm>
          <a:custGeom>
            <a:avLst/>
            <a:gdLst/>
            <a:ahLst/>
            <a:cxnLst/>
            <a:rect r="r" b="b" t="t" l="l"/>
            <a:pathLst>
              <a:path h="466788" w="467373">
                <a:moveTo>
                  <a:pt x="0" y="0"/>
                </a:moveTo>
                <a:lnTo>
                  <a:pt x="467372" y="0"/>
                </a:lnTo>
                <a:lnTo>
                  <a:pt x="467372" y="466788"/>
                </a:lnTo>
                <a:lnTo>
                  <a:pt x="0" y="4667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541660"/>
            <a:ext cx="645751" cy="644944"/>
          </a:xfrm>
          <a:custGeom>
            <a:avLst/>
            <a:gdLst/>
            <a:ahLst/>
            <a:cxnLst/>
            <a:rect r="r" b="b" t="t" l="l"/>
            <a:pathLst>
              <a:path h="644944" w="645751">
                <a:moveTo>
                  <a:pt x="0" y="0"/>
                </a:moveTo>
                <a:lnTo>
                  <a:pt x="645751" y="0"/>
                </a:lnTo>
                <a:lnTo>
                  <a:pt x="645751" y="644944"/>
                </a:lnTo>
                <a:lnTo>
                  <a:pt x="0" y="644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39491" y="-717383"/>
            <a:ext cx="2699568" cy="3116384"/>
          </a:xfrm>
          <a:custGeom>
            <a:avLst/>
            <a:gdLst/>
            <a:ahLst/>
            <a:cxnLst/>
            <a:rect r="r" b="b" t="t" l="l"/>
            <a:pathLst>
              <a:path h="3116384" w="2699568">
                <a:moveTo>
                  <a:pt x="0" y="0"/>
                </a:moveTo>
                <a:lnTo>
                  <a:pt x="2699568" y="0"/>
                </a:lnTo>
                <a:lnTo>
                  <a:pt x="2699568" y="3116384"/>
                </a:lnTo>
                <a:lnTo>
                  <a:pt x="0" y="3116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20251" y="494070"/>
            <a:ext cx="535299" cy="534630"/>
          </a:xfrm>
          <a:custGeom>
            <a:avLst/>
            <a:gdLst/>
            <a:ahLst/>
            <a:cxnLst/>
            <a:rect r="r" b="b" t="t" l="l"/>
            <a:pathLst>
              <a:path h="534630" w="535299">
                <a:moveTo>
                  <a:pt x="0" y="0"/>
                </a:moveTo>
                <a:lnTo>
                  <a:pt x="535299" y="0"/>
                </a:lnTo>
                <a:lnTo>
                  <a:pt x="535299" y="534630"/>
                </a:lnTo>
                <a:lnTo>
                  <a:pt x="0" y="534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639059" y="1689449"/>
            <a:ext cx="362285" cy="361832"/>
          </a:xfrm>
          <a:custGeom>
            <a:avLst/>
            <a:gdLst/>
            <a:ahLst/>
            <a:cxnLst/>
            <a:rect r="r" b="b" t="t" l="l"/>
            <a:pathLst>
              <a:path h="361832" w="362285">
                <a:moveTo>
                  <a:pt x="0" y="0"/>
                </a:moveTo>
                <a:lnTo>
                  <a:pt x="362285" y="0"/>
                </a:lnTo>
                <a:lnTo>
                  <a:pt x="362285" y="361833"/>
                </a:lnTo>
                <a:lnTo>
                  <a:pt x="0" y="3618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67655" y="4223556"/>
            <a:ext cx="9645726" cy="161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228"/>
              </a:lnSpc>
              <a:spcBef>
                <a:spcPct val="0"/>
              </a:spcBef>
            </a:pPr>
            <a:r>
              <a:rPr lang="en-US" sz="11871">
                <a:solidFill>
                  <a:srgbClr val="FFFFFF"/>
                </a:solidFill>
                <a:latin typeface="Nunito 2 Heavy"/>
              </a:rPr>
              <a:t>MANUALES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62502" y="3151569"/>
            <a:ext cx="10962997" cy="258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4"/>
              </a:lnSpc>
            </a:pPr>
            <a:r>
              <a:rPr lang="en-US" sz="2699">
                <a:solidFill>
                  <a:srgbClr val="383ABB"/>
                </a:solidFill>
                <a:latin typeface="Nunito 2 Bold"/>
              </a:rPr>
              <a:t>Puedes acceder a los manuales de la aplicacion a traves de los siguientes enlaces:</a:t>
            </a:r>
          </a:p>
          <a:p>
            <a:pPr algn="ctr">
              <a:lnSpc>
                <a:spcPts val="4184"/>
              </a:lnSpc>
            </a:pPr>
          </a:p>
          <a:p>
            <a:pPr algn="ctr">
              <a:lnSpc>
                <a:spcPts val="4184"/>
              </a:lnSpc>
            </a:pPr>
            <a:r>
              <a:rPr lang="en-US" sz="2699">
                <a:solidFill>
                  <a:srgbClr val="383ABB"/>
                </a:solidFill>
                <a:latin typeface="Nunito 2 Bold"/>
              </a:rPr>
              <a:t>ENLACE A MANUAL DE INSTALACION: </a:t>
            </a:r>
            <a:r>
              <a:rPr lang="en-US" sz="2699" u="sng">
                <a:solidFill>
                  <a:srgbClr val="383ABB"/>
                </a:solidFill>
                <a:latin typeface="Nunito 2 Bold"/>
                <a:hlinkClick r:id="rId3" tooltip="https://educajcyl-my.sharepoint.com/:b:/r/personal/robertoj_tir_educa_jcyl_es/Documents/GRADO%20SUPERIOR/2A%C3%91O/DAM/DESARROLLO%20DE%20INTERFACES/PROYECTO_ROBERTO_JOAO_2EVA/MANUALINSTALACION.pdf?csf=1&amp;web=1&amp;e=gSaEv6"/>
              </a:rPr>
              <a:t>AQUI</a:t>
            </a:r>
          </a:p>
          <a:p>
            <a:pPr algn="ctr" marL="0" indent="0" lvl="0">
              <a:lnSpc>
                <a:spcPts val="4184"/>
              </a:lnSpc>
            </a:pPr>
            <a:r>
              <a:rPr lang="en-US" sz="2699">
                <a:solidFill>
                  <a:srgbClr val="383ABB"/>
                </a:solidFill>
                <a:latin typeface="Nunito 2 Bold"/>
              </a:rPr>
              <a:t>ENLACE A MANUAL DE USUARIO: </a:t>
            </a:r>
            <a:r>
              <a:rPr lang="en-US" sz="2699" u="sng">
                <a:solidFill>
                  <a:srgbClr val="383ABB"/>
                </a:solidFill>
                <a:latin typeface="Nunito 2 Bold"/>
                <a:hlinkClick r:id="rId4" tooltip="https://educajcyl-my.sharepoint.com/:b:/r/personal/robertoj_tir_educa_jcyl_es/Documents/GRADO%20SUPERIOR/2A%C3%91O/DAM/DESARROLLO%20DE%20INTERFACES/PROYECTO_ROBERTO_JOAO_2EVA/MANUALUSUARIO.pdf?csf=1&amp;web=1&amp;e=O9Rr9n"/>
              </a:rPr>
              <a:t>AQUI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14324" y="1162050"/>
            <a:ext cx="12259352" cy="109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383ABB"/>
                </a:solidFill>
                <a:latin typeface="Nunito 2 Heavy"/>
              </a:rPr>
              <a:t>MANUALES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110147" y="2044033"/>
            <a:ext cx="2768904" cy="2768904"/>
          </a:xfrm>
          <a:custGeom>
            <a:avLst/>
            <a:gdLst/>
            <a:ahLst/>
            <a:cxnLst/>
            <a:rect r="r" b="b" t="t" l="l"/>
            <a:pathLst>
              <a:path h="2768904" w="2768904">
                <a:moveTo>
                  <a:pt x="0" y="0"/>
                </a:moveTo>
                <a:lnTo>
                  <a:pt x="2768904" y="0"/>
                </a:lnTo>
                <a:lnTo>
                  <a:pt x="2768904" y="2768904"/>
                </a:lnTo>
                <a:lnTo>
                  <a:pt x="0" y="276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645162">
            <a:off x="16392939" y="1930544"/>
            <a:ext cx="2595182" cy="2995881"/>
          </a:xfrm>
          <a:custGeom>
            <a:avLst/>
            <a:gdLst/>
            <a:ahLst/>
            <a:cxnLst/>
            <a:rect r="r" b="b" t="t" l="l"/>
            <a:pathLst>
              <a:path h="2995881" w="2595182">
                <a:moveTo>
                  <a:pt x="0" y="0"/>
                </a:moveTo>
                <a:lnTo>
                  <a:pt x="2595181" y="0"/>
                </a:lnTo>
                <a:lnTo>
                  <a:pt x="2595181" y="2995881"/>
                </a:lnTo>
                <a:lnTo>
                  <a:pt x="0" y="2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13638" y="6609510"/>
            <a:ext cx="16387243" cy="5225140"/>
            <a:chOff x="0" y="0"/>
            <a:chExt cx="21849658" cy="69668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1130429" y="3672321"/>
              <a:ext cx="719228" cy="718329"/>
            </a:xfrm>
            <a:custGeom>
              <a:avLst/>
              <a:gdLst/>
              <a:ahLst/>
              <a:cxnLst/>
              <a:rect r="r" b="b" t="t" l="l"/>
              <a:pathLst>
                <a:path h="718329" w="719228">
                  <a:moveTo>
                    <a:pt x="0" y="0"/>
                  </a:moveTo>
                  <a:lnTo>
                    <a:pt x="719229" y="0"/>
                  </a:lnTo>
                  <a:lnTo>
                    <a:pt x="719229" y="718329"/>
                  </a:lnTo>
                  <a:lnTo>
                    <a:pt x="0" y="718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61792" y="550146"/>
              <a:ext cx="693548" cy="692681"/>
            </a:xfrm>
            <a:custGeom>
              <a:avLst/>
              <a:gdLst/>
              <a:ahLst/>
              <a:cxnLst/>
              <a:rect r="r" b="b" t="t" l="l"/>
              <a:pathLst>
                <a:path h="692681" w="693548">
                  <a:moveTo>
                    <a:pt x="0" y="0"/>
                  </a:moveTo>
                  <a:lnTo>
                    <a:pt x="693548" y="0"/>
                  </a:lnTo>
                  <a:lnTo>
                    <a:pt x="693548" y="692681"/>
                  </a:lnTo>
                  <a:lnTo>
                    <a:pt x="0" y="692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3759617"/>
              <a:ext cx="679627" cy="678778"/>
            </a:xfrm>
            <a:custGeom>
              <a:avLst/>
              <a:gdLst/>
              <a:ahLst/>
              <a:cxnLst/>
              <a:rect r="r" b="b" t="t" l="l"/>
              <a:pathLst>
                <a:path h="678778" w="679627">
                  <a:moveTo>
                    <a:pt x="0" y="0"/>
                  </a:moveTo>
                  <a:lnTo>
                    <a:pt x="679627" y="0"/>
                  </a:lnTo>
                  <a:lnTo>
                    <a:pt x="679627" y="678778"/>
                  </a:lnTo>
                  <a:lnTo>
                    <a:pt x="0" y="678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995538" y="2454809"/>
              <a:ext cx="637700" cy="636903"/>
            </a:xfrm>
            <a:custGeom>
              <a:avLst/>
              <a:gdLst/>
              <a:ahLst/>
              <a:cxnLst/>
              <a:rect r="r" b="b" t="t" l="l"/>
              <a:pathLst>
                <a:path h="636903" w="637700">
                  <a:moveTo>
                    <a:pt x="0" y="0"/>
                  </a:moveTo>
                  <a:lnTo>
                    <a:pt x="637700" y="0"/>
                  </a:lnTo>
                  <a:lnTo>
                    <a:pt x="637700" y="636903"/>
                  </a:lnTo>
                  <a:lnTo>
                    <a:pt x="0" y="636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710445" y="3011836"/>
              <a:ext cx="661312" cy="660485"/>
            </a:xfrm>
            <a:custGeom>
              <a:avLst/>
              <a:gdLst/>
              <a:ahLst/>
              <a:cxnLst/>
              <a:rect r="r" b="b" t="t" l="l"/>
              <a:pathLst>
                <a:path h="660485" w="661312">
                  <a:moveTo>
                    <a:pt x="0" y="0"/>
                  </a:moveTo>
                  <a:lnTo>
                    <a:pt x="661312" y="0"/>
                  </a:lnTo>
                  <a:lnTo>
                    <a:pt x="661312" y="660485"/>
                  </a:lnTo>
                  <a:lnTo>
                    <a:pt x="0" y="66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1210470" y="518969"/>
              <a:ext cx="559148" cy="558449"/>
            </a:xfrm>
            <a:custGeom>
              <a:avLst/>
              <a:gdLst/>
              <a:ahLst/>
              <a:cxnLst/>
              <a:rect r="r" b="b" t="t" l="l"/>
              <a:pathLst>
                <a:path h="558449" w="559148">
                  <a:moveTo>
                    <a:pt x="0" y="0"/>
                  </a:moveTo>
                  <a:lnTo>
                    <a:pt x="559148" y="0"/>
                  </a:lnTo>
                  <a:lnTo>
                    <a:pt x="559148" y="558449"/>
                  </a:lnTo>
                  <a:lnTo>
                    <a:pt x="0" y="558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535883" y="0"/>
              <a:ext cx="7928141" cy="6966854"/>
            </a:xfrm>
            <a:custGeom>
              <a:avLst/>
              <a:gdLst/>
              <a:ahLst/>
              <a:cxnLst/>
              <a:rect r="r" b="b" t="t" l="l"/>
              <a:pathLst>
                <a:path h="6966854" w="7928141">
                  <a:moveTo>
                    <a:pt x="0" y="0"/>
                  </a:moveTo>
                  <a:lnTo>
                    <a:pt x="7928141" y="0"/>
                  </a:lnTo>
                  <a:lnTo>
                    <a:pt x="7928141" y="6966854"/>
                  </a:lnTo>
                  <a:lnTo>
                    <a:pt x="0" y="6966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35419" y="-492374"/>
            <a:ext cx="8718286" cy="11068469"/>
            <a:chOff x="0" y="0"/>
            <a:chExt cx="11624381" cy="14757958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530565" y="2028099"/>
              <a:ext cx="9314004" cy="11153407"/>
            </a:xfrm>
            <a:custGeom>
              <a:avLst/>
              <a:gdLst/>
              <a:ahLst/>
              <a:cxnLst/>
              <a:rect r="r" b="b" t="t" l="l"/>
              <a:pathLst>
                <a:path h="11153407" w="9314004">
                  <a:moveTo>
                    <a:pt x="9314004" y="0"/>
                  </a:moveTo>
                  <a:lnTo>
                    <a:pt x="0" y="0"/>
                  </a:lnTo>
                  <a:lnTo>
                    <a:pt x="0" y="11153408"/>
                  </a:lnTo>
                  <a:lnTo>
                    <a:pt x="9314004" y="11153408"/>
                  </a:lnTo>
                  <a:lnTo>
                    <a:pt x="9314004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9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16081" y="3249066"/>
              <a:ext cx="422889" cy="422361"/>
            </a:xfrm>
            <a:custGeom>
              <a:avLst/>
              <a:gdLst/>
              <a:ahLst/>
              <a:cxnLst/>
              <a:rect r="r" b="b" t="t" l="l"/>
              <a:pathLst>
                <a:path h="422361" w="422889">
                  <a:moveTo>
                    <a:pt x="0" y="0"/>
                  </a:moveTo>
                  <a:lnTo>
                    <a:pt x="422890" y="0"/>
                  </a:lnTo>
                  <a:lnTo>
                    <a:pt x="422890" y="422361"/>
                  </a:lnTo>
                  <a:lnTo>
                    <a:pt x="0" y="422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299006" y="6854252"/>
              <a:ext cx="608868" cy="608107"/>
            </a:xfrm>
            <a:custGeom>
              <a:avLst/>
              <a:gdLst/>
              <a:ahLst/>
              <a:cxnLst/>
              <a:rect r="r" b="b" t="t" l="l"/>
              <a:pathLst>
                <a:path h="608107" w="608868">
                  <a:moveTo>
                    <a:pt x="0" y="0"/>
                  </a:moveTo>
                  <a:lnTo>
                    <a:pt x="608869" y="0"/>
                  </a:lnTo>
                  <a:lnTo>
                    <a:pt x="608869" y="608107"/>
                  </a:lnTo>
                  <a:lnTo>
                    <a:pt x="0" y="608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8458847"/>
              <a:ext cx="571306" cy="570592"/>
            </a:xfrm>
            <a:custGeom>
              <a:avLst/>
              <a:gdLst/>
              <a:ahLst/>
              <a:cxnLst/>
              <a:rect r="r" b="b" t="t" l="l"/>
              <a:pathLst>
                <a:path h="570592" w="571306">
                  <a:moveTo>
                    <a:pt x="0" y="0"/>
                  </a:moveTo>
                  <a:lnTo>
                    <a:pt x="571306" y="0"/>
                  </a:lnTo>
                  <a:lnTo>
                    <a:pt x="571306" y="570592"/>
                  </a:lnTo>
                  <a:lnTo>
                    <a:pt x="0" y="57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964940" y="13000899"/>
              <a:ext cx="1759258" cy="1757059"/>
            </a:xfrm>
            <a:custGeom>
              <a:avLst/>
              <a:gdLst/>
              <a:ahLst/>
              <a:cxnLst/>
              <a:rect r="r" b="b" t="t" l="l"/>
              <a:pathLst>
                <a:path h="1757059" w="1759258">
                  <a:moveTo>
                    <a:pt x="0" y="0"/>
                  </a:moveTo>
                  <a:lnTo>
                    <a:pt x="1759258" y="0"/>
                  </a:lnTo>
                  <a:lnTo>
                    <a:pt x="1759258" y="1757059"/>
                  </a:lnTo>
                  <a:lnTo>
                    <a:pt x="0" y="175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-3750179">
              <a:off x="9106153" y="1152461"/>
              <a:ext cx="1977593" cy="2419074"/>
            </a:xfrm>
            <a:custGeom>
              <a:avLst/>
              <a:gdLst/>
              <a:ahLst/>
              <a:cxnLst/>
              <a:rect r="r" b="b" t="t" l="l"/>
              <a:pathLst>
                <a:path h="2419074" w="1977593">
                  <a:moveTo>
                    <a:pt x="0" y="0"/>
                  </a:moveTo>
                  <a:lnTo>
                    <a:pt x="1977594" y="0"/>
                  </a:lnTo>
                  <a:lnTo>
                    <a:pt x="1977594" y="2419074"/>
                  </a:lnTo>
                  <a:lnTo>
                    <a:pt x="0" y="241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-152080">
              <a:off x="41676" y="71163"/>
              <a:ext cx="3261561" cy="1956937"/>
            </a:xfrm>
            <a:custGeom>
              <a:avLst/>
              <a:gdLst/>
              <a:ahLst/>
              <a:cxnLst/>
              <a:rect r="r" b="b" t="t" l="l"/>
              <a:pathLst>
                <a:path h="1956937" w="3261561">
                  <a:moveTo>
                    <a:pt x="0" y="0"/>
                  </a:moveTo>
                  <a:lnTo>
                    <a:pt x="3261562" y="0"/>
                  </a:lnTo>
                  <a:lnTo>
                    <a:pt x="3261562" y="1956936"/>
                  </a:lnTo>
                  <a:lnTo>
                    <a:pt x="0" y="1956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2699712" y="3479355"/>
            <a:ext cx="6444288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383ABB"/>
                </a:solidFill>
                <a:latin typeface="Nunito 2 Bold"/>
              </a:rPr>
              <a:t>CRUD-APP es mucho más que una simple aplicación de gestión móvil; es tu aliado perfecto para administrar tu almacén de una manera atractiva y altamente intuitiva. Con la capacidad de realizar operaciones CRUD (Crear, Leer, Actualizar, Eliminar) en marcas, procesadores, almacenamientos y móviles, CRUD-APP consolida toda la gestión en una única y potente aplicación.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618209"/>
            <a:ext cx="8363620" cy="109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383ABB"/>
                </a:solidFill>
                <a:latin typeface="Nunito 2 Heavy"/>
              </a:rPr>
              <a:t>INTRODUCCION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3626508"/>
            <a:ext cx="1255120" cy="1145198"/>
            <a:chOff x="0" y="0"/>
            <a:chExt cx="1584663" cy="14458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4663" cy="1445879"/>
            </a:xfrm>
            <a:custGeom>
              <a:avLst/>
              <a:gdLst/>
              <a:ahLst/>
              <a:cxnLst/>
              <a:rect r="r" b="b" t="t" l="l"/>
              <a:pathLst>
                <a:path h="1445879" w="1584663">
                  <a:moveTo>
                    <a:pt x="0" y="0"/>
                  </a:moveTo>
                  <a:lnTo>
                    <a:pt x="1584663" y="0"/>
                  </a:lnTo>
                  <a:lnTo>
                    <a:pt x="1584663" y="1445879"/>
                  </a:lnTo>
                  <a:lnTo>
                    <a:pt x="0" y="1445879"/>
                  </a:lnTo>
                  <a:close/>
                </a:path>
              </a:pathLst>
            </a:custGeom>
            <a:solidFill>
              <a:srgbClr val="ABAFF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584663" cy="145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55335" y="3317631"/>
            <a:ext cx="1028486" cy="1254251"/>
          </a:xfrm>
          <a:custGeom>
            <a:avLst/>
            <a:gdLst/>
            <a:ahLst/>
            <a:cxnLst/>
            <a:rect r="r" b="b" t="t" l="l"/>
            <a:pathLst>
              <a:path h="1254251" w="1028486">
                <a:moveTo>
                  <a:pt x="0" y="0"/>
                </a:moveTo>
                <a:lnTo>
                  <a:pt x="1028485" y="0"/>
                </a:lnTo>
                <a:lnTo>
                  <a:pt x="1028485" y="1254251"/>
                </a:lnTo>
                <a:lnTo>
                  <a:pt x="0" y="1254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48081" y="-1299359"/>
            <a:ext cx="9936620" cy="11875012"/>
            <a:chOff x="0" y="0"/>
            <a:chExt cx="13248827" cy="15833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94348" y="11735305"/>
              <a:ext cx="567268" cy="566559"/>
            </a:xfrm>
            <a:custGeom>
              <a:avLst/>
              <a:gdLst/>
              <a:ahLst/>
              <a:cxnLst/>
              <a:rect r="r" b="b" t="t" l="l"/>
              <a:pathLst>
                <a:path h="566559" w="567268">
                  <a:moveTo>
                    <a:pt x="0" y="0"/>
                  </a:moveTo>
                  <a:lnTo>
                    <a:pt x="567267" y="0"/>
                  </a:lnTo>
                  <a:lnTo>
                    <a:pt x="567267" y="566558"/>
                  </a:lnTo>
                  <a:lnTo>
                    <a:pt x="0" y="56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704392" y="9007206"/>
              <a:ext cx="567268" cy="566559"/>
            </a:xfrm>
            <a:custGeom>
              <a:avLst/>
              <a:gdLst/>
              <a:ahLst/>
              <a:cxnLst/>
              <a:rect r="r" b="b" t="t" l="l"/>
              <a:pathLst>
                <a:path h="566559" w="567268">
                  <a:moveTo>
                    <a:pt x="0" y="0"/>
                  </a:moveTo>
                  <a:lnTo>
                    <a:pt x="567268" y="0"/>
                  </a:lnTo>
                  <a:lnTo>
                    <a:pt x="567268" y="566559"/>
                  </a:lnTo>
                  <a:lnTo>
                    <a:pt x="0" y="566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260970" y="4266610"/>
              <a:ext cx="586873" cy="586139"/>
            </a:xfrm>
            <a:custGeom>
              <a:avLst/>
              <a:gdLst/>
              <a:ahLst/>
              <a:cxnLst/>
              <a:rect r="r" b="b" t="t" l="l"/>
              <a:pathLst>
                <a:path h="586139" w="586873">
                  <a:moveTo>
                    <a:pt x="0" y="0"/>
                  </a:moveTo>
                  <a:lnTo>
                    <a:pt x="586873" y="0"/>
                  </a:lnTo>
                  <a:lnTo>
                    <a:pt x="586873" y="586139"/>
                  </a:lnTo>
                  <a:lnTo>
                    <a:pt x="0" y="586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558731">
              <a:off x="496659" y="1551218"/>
              <a:ext cx="2562644" cy="2466545"/>
            </a:xfrm>
            <a:custGeom>
              <a:avLst/>
              <a:gdLst/>
              <a:ahLst/>
              <a:cxnLst/>
              <a:rect r="r" b="b" t="t" l="l"/>
              <a:pathLst>
                <a:path h="2466545" w="2562644">
                  <a:moveTo>
                    <a:pt x="0" y="0"/>
                  </a:moveTo>
                  <a:lnTo>
                    <a:pt x="2562644" y="0"/>
                  </a:lnTo>
                  <a:lnTo>
                    <a:pt x="2562644" y="2466544"/>
                  </a:lnTo>
                  <a:lnTo>
                    <a:pt x="0" y="2466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700000">
              <a:off x="10640868" y="538109"/>
              <a:ext cx="2288707" cy="1850992"/>
            </a:xfrm>
            <a:custGeom>
              <a:avLst/>
              <a:gdLst/>
              <a:ahLst/>
              <a:cxnLst/>
              <a:rect r="r" b="b" t="t" l="l"/>
              <a:pathLst>
                <a:path h="1850992" w="2288707">
                  <a:moveTo>
                    <a:pt x="0" y="0"/>
                  </a:moveTo>
                  <a:lnTo>
                    <a:pt x="2288708" y="0"/>
                  </a:lnTo>
                  <a:lnTo>
                    <a:pt x="2288708" y="1850992"/>
                  </a:lnTo>
                  <a:lnTo>
                    <a:pt x="0" y="1850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77981" y="13767305"/>
              <a:ext cx="2081656" cy="2066044"/>
            </a:xfrm>
            <a:custGeom>
              <a:avLst/>
              <a:gdLst/>
              <a:ahLst/>
              <a:cxnLst/>
              <a:rect r="r" b="b" t="t" l="l"/>
              <a:pathLst>
                <a:path h="2066044" w="2081656">
                  <a:moveTo>
                    <a:pt x="0" y="0"/>
                  </a:moveTo>
                  <a:lnTo>
                    <a:pt x="2081657" y="0"/>
                  </a:lnTo>
                  <a:lnTo>
                    <a:pt x="2081657" y="2066044"/>
                  </a:lnTo>
                  <a:lnTo>
                    <a:pt x="0" y="2066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778411" y="12380926"/>
              <a:ext cx="3482899" cy="3452423"/>
            </a:xfrm>
            <a:custGeom>
              <a:avLst/>
              <a:gdLst/>
              <a:ahLst/>
              <a:cxnLst/>
              <a:rect r="r" b="b" t="t" l="l"/>
              <a:pathLst>
                <a:path h="3452423" w="3482899">
                  <a:moveTo>
                    <a:pt x="0" y="0"/>
                  </a:moveTo>
                  <a:lnTo>
                    <a:pt x="3482898" y="0"/>
                  </a:lnTo>
                  <a:lnTo>
                    <a:pt x="3482898" y="3452423"/>
                  </a:lnTo>
                  <a:lnTo>
                    <a:pt x="0" y="3452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07781" y="1512653"/>
            <a:ext cx="643772" cy="644112"/>
            <a:chOff x="0" y="0"/>
            <a:chExt cx="812800" cy="813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3228"/>
            </a:xfrm>
            <a:custGeom>
              <a:avLst/>
              <a:gdLst/>
              <a:ahLst/>
              <a:cxnLst/>
              <a:rect r="r" b="b" t="t" l="l"/>
              <a:pathLst>
                <a:path h="8132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3228"/>
                  </a:lnTo>
                  <a:lnTo>
                    <a:pt x="0" y="813228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812800" cy="80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  <a:r>
                <a:rPr lang="en-US" sz="2770">
                  <a:solidFill>
                    <a:srgbClr val="FFFFFF"/>
                  </a:solidFill>
                  <a:latin typeface="Nunito 2 Ultra-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27833" y="1512653"/>
            <a:ext cx="643772" cy="644112"/>
            <a:chOff x="0" y="0"/>
            <a:chExt cx="812800" cy="8132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3228"/>
            </a:xfrm>
            <a:custGeom>
              <a:avLst/>
              <a:gdLst/>
              <a:ahLst/>
              <a:cxnLst/>
              <a:rect r="r" b="b" t="t" l="l"/>
              <a:pathLst>
                <a:path h="8132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3228"/>
                  </a:lnTo>
                  <a:lnTo>
                    <a:pt x="0" y="813228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812800" cy="80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  <a:r>
                <a:rPr lang="en-US" sz="2770">
                  <a:solidFill>
                    <a:srgbClr val="FFFFFF"/>
                  </a:solidFill>
                  <a:latin typeface="Nunito 2 Ultra-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16166" y="1512653"/>
            <a:ext cx="643772" cy="644112"/>
            <a:chOff x="0" y="0"/>
            <a:chExt cx="812800" cy="8132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3228"/>
            </a:xfrm>
            <a:custGeom>
              <a:avLst/>
              <a:gdLst/>
              <a:ahLst/>
              <a:cxnLst/>
              <a:rect r="r" b="b" t="t" l="l"/>
              <a:pathLst>
                <a:path h="8132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3228"/>
                  </a:lnTo>
                  <a:lnTo>
                    <a:pt x="0" y="813228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812800" cy="80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  <a:r>
                <a:rPr lang="en-US" sz="2770">
                  <a:solidFill>
                    <a:srgbClr val="FFFFFF"/>
                  </a:solidFill>
                  <a:latin typeface="Nunito 2 Ultra-Bold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36219" y="1512653"/>
            <a:ext cx="643772" cy="644112"/>
            <a:chOff x="0" y="0"/>
            <a:chExt cx="812800" cy="8132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3228"/>
            </a:xfrm>
            <a:custGeom>
              <a:avLst/>
              <a:gdLst/>
              <a:ahLst/>
              <a:cxnLst/>
              <a:rect r="r" b="b" t="t" l="l"/>
              <a:pathLst>
                <a:path h="8132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3228"/>
                  </a:lnTo>
                  <a:lnTo>
                    <a:pt x="0" y="813228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812800" cy="80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  <a:r>
                <a:rPr lang="en-US" sz="2770">
                  <a:solidFill>
                    <a:srgbClr val="FFFFFF"/>
                  </a:solidFill>
                  <a:latin typeface="Nunito 2 Ultra-Bold"/>
                </a:rPr>
                <a:t>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07781" y="265369"/>
            <a:ext cx="1250409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19"/>
              </a:lnSpc>
            </a:pPr>
            <a:r>
              <a:rPr lang="en-US" sz="5016">
                <a:solidFill>
                  <a:srgbClr val="383ABB"/>
                </a:solidFill>
                <a:latin typeface="Nunito 2 Heavy"/>
              </a:rPr>
              <a:t>INTRODUCCION-CARACTERISTICAS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7781" y="2385054"/>
            <a:ext cx="3772841" cy="241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4"/>
              </a:lnSpc>
            </a:pPr>
            <a:r>
              <a:rPr lang="en-US" sz="1745">
                <a:solidFill>
                  <a:srgbClr val="191A92"/>
                </a:solidFill>
                <a:latin typeface="Nunito 2 Semi-Bold"/>
              </a:rPr>
              <a:t>CRUD-APP presenta una interfaz visualmente atractiva con una paleta de colores uniforme. La prioridad es la experiencia del usuario, garantizando una navegación sencilla y una presentación cautivadora.</a:t>
            </a:r>
          </a:p>
          <a:p>
            <a:pPr>
              <a:lnSpc>
                <a:spcPts val="2444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527833" y="2302346"/>
            <a:ext cx="3673517" cy="174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191A92"/>
                </a:solidFill>
                <a:latin typeface="Nunito 2 Semi-Bold"/>
              </a:rPr>
              <a:t>CRUD-APP facilita la generación de informes detallados para obtener una visión global del almacén. Esto permite tomar decisiones informadas y estratégicas basadas en datos concretos.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16166" y="2394579"/>
            <a:ext cx="3673517" cy="20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191A92"/>
                </a:solidFill>
                <a:latin typeface="Nunito 2 Semi-Bold"/>
              </a:rPr>
              <a:t>Ofrece operaciones CRUD para todas las áreas esenciales del almacén, desde marcas y procesadores hasta almacenamientos y móviles. La centralización de información simplifica el trabajo y ahorra tiempo.</a:t>
            </a:r>
          </a:p>
          <a:p>
            <a:pPr>
              <a:lnSpc>
                <a:spcPts val="238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636219" y="2302346"/>
            <a:ext cx="3673517" cy="145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191A92"/>
                </a:solidFill>
                <a:latin typeface="Nunito 2 Semi-Bold"/>
              </a:rPr>
              <a:t>Desarrollada con tecnologías líderes, la aplicación utiliza C# con el framework WPF basado en .NET 8.0, garantizando rendimiento excepcional y una interfaz moderna.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3711" y="1688583"/>
            <a:ext cx="3116911" cy="2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3">
                <a:solidFill>
                  <a:srgbClr val="000000"/>
                </a:solidFill>
                <a:latin typeface="Open Sans Bold"/>
              </a:rPr>
              <a:t>Interfaz Atractiva e Intuitiva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07781" y="5247538"/>
            <a:ext cx="643772" cy="644112"/>
            <a:chOff x="0" y="0"/>
            <a:chExt cx="812800" cy="81322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3228"/>
            </a:xfrm>
            <a:custGeom>
              <a:avLst/>
              <a:gdLst/>
              <a:ahLst/>
              <a:cxnLst/>
              <a:rect r="r" b="b" t="t" l="l"/>
              <a:pathLst>
                <a:path h="8132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3228"/>
                  </a:lnTo>
                  <a:lnTo>
                    <a:pt x="0" y="813228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812800" cy="80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  <a:r>
                <a:rPr lang="en-US" sz="2770">
                  <a:solidFill>
                    <a:srgbClr val="FFFFFF"/>
                  </a:solidFill>
                  <a:latin typeface="Nunito 2 Bold"/>
                </a:rPr>
                <a:t>5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527833" y="5247538"/>
            <a:ext cx="643772" cy="644112"/>
            <a:chOff x="0" y="0"/>
            <a:chExt cx="812800" cy="81322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3228"/>
            </a:xfrm>
            <a:custGeom>
              <a:avLst/>
              <a:gdLst/>
              <a:ahLst/>
              <a:cxnLst/>
              <a:rect r="r" b="b" t="t" l="l"/>
              <a:pathLst>
                <a:path h="8132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3228"/>
                  </a:lnTo>
                  <a:lnTo>
                    <a:pt x="0" y="813228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812800" cy="80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  <a:r>
                <a:rPr lang="en-US" sz="2770">
                  <a:solidFill>
                    <a:srgbClr val="FFFFFF"/>
                  </a:solidFill>
                  <a:latin typeface="Nunito 2 Ultra-Bold"/>
                </a:rPr>
                <a:t>7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416166" y="5247538"/>
            <a:ext cx="643772" cy="644112"/>
            <a:chOff x="0" y="0"/>
            <a:chExt cx="812800" cy="81322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3228"/>
            </a:xfrm>
            <a:custGeom>
              <a:avLst/>
              <a:gdLst/>
              <a:ahLst/>
              <a:cxnLst/>
              <a:rect r="r" b="b" t="t" l="l"/>
              <a:pathLst>
                <a:path h="8132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3228"/>
                  </a:lnTo>
                  <a:lnTo>
                    <a:pt x="0" y="813228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9525"/>
              <a:ext cx="812800" cy="80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  <a:r>
                <a:rPr lang="en-US" sz="2770">
                  <a:solidFill>
                    <a:srgbClr val="FFFFFF"/>
                  </a:solidFill>
                  <a:latin typeface="Nunito 2 Ultra-Bold"/>
                </a:rPr>
                <a:t>6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636219" y="5247538"/>
            <a:ext cx="643772" cy="644112"/>
            <a:chOff x="0" y="0"/>
            <a:chExt cx="812800" cy="81322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3228"/>
            </a:xfrm>
            <a:custGeom>
              <a:avLst/>
              <a:gdLst/>
              <a:ahLst/>
              <a:cxnLst/>
              <a:rect r="r" b="b" t="t" l="l"/>
              <a:pathLst>
                <a:path h="8132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3228"/>
                  </a:lnTo>
                  <a:lnTo>
                    <a:pt x="0" y="813228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9525"/>
              <a:ext cx="812800" cy="80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  <a:r>
                <a:rPr lang="en-US" sz="2770">
                  <a:solidFill>
                    <a:srgbClr val="FFFFFF"/>
                  </a:solidFill>
                  <a:latin typeface="Nunito 2 Ultra-Bold"/>
                </a:rPr>
                <a:t>8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07781" y="6129465"/>
            <a:ext cx="3673517" cy="174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191A92"/>
                </a:solidFill>
                <a:latin typeface="Nunito 2 Semi-Bold"/>
              </a:rPr>
              <a:t>Utiliza MySQL 8 para asegurar una sólida persistencia de datos, proporcionando seguridad y accesibilidad constante para establecer una base robusta en la gestión del almacén.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527833" y="6037232"/>
            <a:ext cx="3673517" cy="145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191A92"/>
                </a:solidFill>
                <a:latin typeface="Nunito 2 Semi-Bold"/>
              </a:rPr>
              <a:t>Con un sólido patrón de diseño MVVM, CRUD-APP proporciona una estructura que permite una rápida escalabilidad según las necesidades específicas del usuario.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416166" y="6129465"/>
            <a:ext cx="3673517" cy="174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191A92"/>
                </a:solidFill>
                <a:latin typeface="Nunito 2 Semi-Bold"/>
              </a:rPr>
              <a:t>La aplicación emplea Microsoft Reporting Services para ofrecer informes detallados y visualmente atractivos que ofrecen información clave para la toma de decisiones.</a:t>
            </a:r>
          </a:p>
          <a:p>
            <a:pPr>
              <a:lnSpc>
                <a:spcPts val="238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2636219" y="6037232"/>
            <a:ext cx="3673517" cy="145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191A92"/>
                </a:solidFill>
                <a:latin typeface="Nunito 2 Semi-Bold"/>
              </a:rPr>
              <a:t>Cuenta con una estructura robusta que garantiza una alta resistencia a fallos. Se implementan patrones como Observer y Singleton para mejorar aún más la estabilidad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3711" y="5423469"/>
            <a:ext cx="2111835" cy="2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3">
                <a:solidFill>
                  <a:srgbClr val="000000"/>
                </a:solidFill>
                <a:latin typeface="Open Sans Bold"/>
              </a:rPr>
              <a:t>Persistencia de Datos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235431" y="1688583"/>
            <a:ext cx="1674846" cy="2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3">
                <a:solidFill>
                  <a:srgbClr val="000000"/>
                </a:solidFill>
                <a:latin typeface="Open Sans Bold"/>
              </a:rPr>
              <a:t>Gestión Integral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343056" y="1688583"/>
            <a:ext cx="2395878" cy="2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3">
                <a:solidFill>
                  <a:srgbClr val="000000"/>
                </a:solidFill>
                <a:latin typeface="Open Sans Bold"/>
              </a:rPr>
              <a:t>Generación de Informes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451441" y="1688583"/>
            <a:ext cx="2658072" cy="2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3">
                <a:solidFill>
                  <a:srgbClr val="000000"/>
                </a:solidFill>
                <a:latin typeface="Open Sans Bold"/>
              </a:rPr>
              <a:t>Tecnologías de Vanguardia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235431" y="5423469"/>
            <a:ext cx="1860566" cy="2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3">
                <a:solidFill>
                  <a:srgbClr val="000000"/>
                </a:solidFill>
                <a:latin typeface="Open Sans Bold"/>
              </a:rPr>
              <a:t>Potentes Reportes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345457" y="5423469"/>
            <a:ext cx="2393477" cy="2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3">
                <a:solidFill>
                  <a:srgbClr val="000000"/>
                </a:solidFill>
                <a:latin typeface="Open Sans Bold"/>
              </a:rPr>
              <a:t>Patrón de Diseño MVVM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51441" y="5423469"/>
            <a:ext cx="2406803" cy="2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543">
                <a:solidFill>
                  <a:srgbClr val="000000"/>
                </a:solidFill>
                <a:latin typeface="Open Sans Bold"/>
              </a:rPr>
              <a:t>Alta Resistencia a Fallos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174631" cy="10490268"/>
            <a:chOff x="0" y="0"/>
            <a:chExt cx="1626240" cy="2762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6240" cy="2762869"/>
            </a:xfrm>
            <a:custGeom>
              <a:avLst/>
              <a:gdLst/>
              <a:ahLst/>
              <a:cxnLst/>
              <a:rect r="r" b="b" t="t" l="l"/>
              <a:pathLst>
                <a:path h="2762869" w="1626240">
                  <a:moveTo>
                    <a:pt x="0" y="0"/>
                  </a:moveTo>
                  <a:lnTo>
                    <a:pt x="1626240" y="0"/>
                  </a:lnTo>
                  <a:lnTo>
                    <a:pt x="1626240" y="2762869"/>
                  </a:lnTo>
                  <a:lnTo>
                    <a:pt x="0" y="2762869"/>
                  </a:lnTo>
                  <a:close/>
                </a:path>
              </a:pathLst>
            </a:custGeom>
            <a:solidFill>
              <a:srgbClr val="6FB42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626240" cy="27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2695" y="-308638"/>
            <a:ext cx="4898063" cy="9847598"/>
            <a:chOff x="0" y="0"/>
            <a:chExt cx="6530751" cy="13130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472836"/>
              <a:ext cx="621340" cy="620564"/>
            </a:xfrm>
            <a:custGeom>
              <a:avLst/>
              <a:gdLst/>
              <a:ahLst/>
              <a:cxnLst/>
              <a:rect r="r" b="b" t="t" l="l"/>
              <a:pathLst>
                <a:path h="620564" w="621340">
                  <a:moveTo>
                    <a:pt x="0" y="0"/>
                  </a:moveTo>
                  <a:lnTo>
                    <a:pt x="621340" y="0"/>
                  </a:lnTo>
                  <a:lnTo>
                    <a:pt x="621340" y="620563"/>
                  </a:lnTo>
                  <a:lnTo>
                    <a:pt x="0" y="62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010003" y="6388935"/>
              <a:ext cx="520749" cy="520098"/>
            </a:xfrm>
            <a:custGeom>
              <a:avLst/>
              <a:gdLst/>
              <a:ahLst/>
              <a:cxnLst/>
              <a:rect r="r" b="b" t="t" l="l"/>
              <a:pathLst>
                <a:path h="520098" w="520749">
                  <a:moveTo>
                    <a:pt x="0" y="0"/>
                  </a:moveTo>
                  <a:lnTo>
                    <a:pt x="520748" y="0"/>
                  </a:lnTo>
                  <a:lnTo>
                    <a:pt x="520748" y="520098"/>
                  </a:lnTo>
                  <a:lnTo>
                    <a:pt x="0" y="520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034" y="12559539"/>
              <a:ext cx="571306" cy="570592"/>
            </a:xfrm>
            <a:custGeom>
              <a:avLst/>
              <a:gdLst/>
              <a:ahLst/>
              <a:cxnLst/>
              <a:rect r="r" b="b" t="t" l="l"/>
              <a:pathLst>
                <a:path h="570592" w="571306">
                  <a:moveTo>
                    <a:pt x="0" y="0"/>
                  </a:moveTo>
                  <a:lnTo>
                    <a:pt x="571306" y="0"/>
                  </a:lnTo>
                  <a:lnTo>
                    <a:pt x="571306" y="570592"/>
                  </a:lnTo>
                  <a:lnTo>
                    <a:pt x="0" y="57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37150" y="0"/>
              <a:ext cx="1893601" cy="2185976"/>
            </a:xfrm>
            <a:custGeom>
              <a:avLst/>
              <a:gdLst/>
              <a:ahLst/>
              <a:cxnLst/>
              <a:rect r="r" b="b" t="t" l="l"/>
              <a:pathLst>
                <a:path h="2185976" w="1893601">
                  <a:moveTo>
                    <a:pt x="0" y="0"/>
                  </a:moveTo>
                  <a:lnTo>
                    <a:pt x="1893601" y="0"/>
                  </a:lnTo>
                  <a:lnTo>
                    <a:pt x="1893601" y="2185976"/>
                  </a:lnTo>
                  <a:lnTo>
                    <a:pt x="0" y="2185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70259" y="874582"/>
            <a:ext cx="1643112" cy="1567405"/>
          </a:xfrm>
          <a:custGeom>
            <a:avLst/>
            <a:gdLst/>
            <a:ahLst/>
            <a:cxnLst/>
            <a:rect r="r" b="b" t="t" l="l"/>
            <a:pathLst>
              <a:path h="1567405" w="1643112">
                <a:moveTo>
                  <a:pt x="0" y="0"/>
                </a:moveTo>
                <a:lnTo>
                  <a:pt x="1643112" y="0"/>
                </a:lnTo>
                <a:lnTo>
                  <a:pt x="1643112" y="1567405"/>
                </a:lnTo>
                <a:lnTo>
                  <a:pt x="0" y="1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70259" y="4615161"/>
            <a:ext cx="1846640" cy="1751078"/>
          </a:xfrm>
          <a:custGeom>
            <a:avLst/>
            <a:gdLst/>
            <a:ahLst/>
            <a:cxnLst/>
            <a:rect r="r" b="b" t="t" l="l"/>
            <a:pathLst>
              <a:path h="1751078" w="1846640">
                <a:moveTo>
                  <a:pt x="0" y="0"/>
                </a:moveTo>
                <a:lnTo>
                  <a:pt x="1846640" y="0"/>
                </a:lnTo>
                <a:lnTo>
                  <a:pt x="1846640" y="1751078"/>
                </a:lnTo>
                <a:lnTo>
                  <a:pt x="0" y="1751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70259" y="6632939"/>
            <a:ext cx="10887220" cy="226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7"/>
              </a:lnSpc>
              <a:spcBef>
                <a:spcPct val="0"/>
              </a:spcBef>
            </a:pPr>
            <a:r>
              <a:rPr lang="en-US" sz="2598">
                <a:solidFill>
                  <a:srgbClr val="383ABB"/>
                </a:solidFill>
                <a:latin typeface="Nunito 2 Bold"/>
              </a:rPr>
              <a:t>Desde el inicio, se destacó la importancia del diseño estético y visualmente agradable. El objetivo era no solo que la interfaz fuera funcional, sino también que proporcionara una experiencia visual atractiva para el usuario. Se buscó una gama de colores uniforme y continua para mejorar la coherencia en todo el diseño de la aplicación.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0259" y="2442472"/>
            <a:ext cx="10783484" cy="185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05"/>
              </a:lnSpc>
              <a:spcBef>
                <a:spcPct val="0"/>
              </a:spcBef>
            </a:pPr>
            <a:r>
              <a:rPr lang="en-US" sz="2646">
                <a:solidFill>
                  <a:srgbClr val="383ABB"/>
                </a:solidFill>
                <a:latin typeface="Nunito 2 Bold"/>
              </a:rPr>
              <a:t>Se priorizó la estabilidad de la aplicación para asegurar un funcionamiento sin problemas y proporcionar una experiencia de usuario consistente. La fiabilidad fue considerada como un pilar fundamental en el diseño y desarrollo de CRUD-APP.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3796" y="2385322"/>
            <a:ext cx="4587039" cy="382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7"/>
              </a:lnSpc>
            </a:pPr>
            <a:r>
              <a:rPr lang="en-US" sz="2599" spc="23">
                <a:solidFill>
                  <a:srgbClr val="FFFFFF"/>
                </a:solidFill>
                <a:latin typeface="Nunito 2 Ultra-Bold"/>
              </a:rPr>
              <a:t>El desarrollo de CRUD-APP se centró en dos objetivos fundamentales: crear una aplicación bonita para la gestión de almacenes y garantizar una estabilidad sólida.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2937" y="1244634"/>
            <a:ext cx="5029165" cy="94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49"/>
              </a:lnSpc>
              <a:spcBef>
                <a:spcPct val="0"/>
              </a:spcBef>
            </a:pPr>
            <a:r>
              <a:rPr lang="en-US" sz="6941">
                <a:solidFill>
                  <a:srgbClr val="FFFFFF"/>
                </a:solidFill>
                <a:latin typeface="Nunito 2 Heavy"/>
              </a:rPr>
              <a:t>OBJETIVOS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04542" y="1372534"/>
            <a:ext cx="884920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Creación de una Aplicación Completa y Estable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04542" y="5204950"/>
            <a:ext cx="60002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Diseño Espectacular y Atractivo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2609" y="6123968"/>
            <a:ext cx="11632158" cy="5393596"/>
            <a:chOff x="0" y="0"/>
            <a:chExt cx="15509544" cy="7191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162738" y="4800947"/>
              <a:ext cx="2536355" cy="2390514"/>
            </a:xfrm>
            <a:custGeom>
              <a:avLst/>
              <a:gdLst/>
              <a:ahLst/>
              <a:cxnLst/>
              <a:rect r="r" b="b" t="t" l="l"/>
              <a:pathLst>
                <a:path h="2390514" w="2536355">
                  <a:moveTo>
                    <a:pt x="0" y="0"/>
                  </a:moveTo>
                  <a:lnTo>
                    <a:pt x="2536355" y="0"/>
                  </a:lnTo>
                  <a:lnTo>
                    <a:pt x="2536355" y="2390514"/>
                  </a:lnTo>
                  <a:lnTo>
                    <a:pt x="0" y="2390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67653" y="2761445"/>
              <a:ext cx="504390" cy="503759"/>
            </a:xfrm>
            <a:custGeom>
              <a:avLst/>
              <a:gdLst/>
              <a:ahLst/>
              <a:cxnLst/>
              <a:rect r="r" b="b" t="t" l="l"/>
              <a:pathLst>
                <a:path h="503759" w="504390">
                  <a:moveTo>
                    <a:pt x="0" y="0"/>
                  </a:moveTo>
                  <a:lnTo>
                    <a:pt x="504389" y="0"/>
                  </a:lnTo>
                  <a:lnTo>
                    <a:pt x="504389" y="503759"/>
                  </a:lnTo>
                  <a:lnTo>
                    <a:pt x="0" y="503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999253" y="5024180"/>
              <a:ext cx="608868" cy="608107"/>
            </a:xfrm>
            <a:custGeom>
              <a:avLst/>
              <a:gdLst/>
              <a:ahLst/>
              <a:cxnLst/>
              <a:rect r="r" b="b" t="t" l="l"/>
              <a:pathLst>
                <a:path h="608107" w="608868">
                  <a:moveTo>
                    <a:pt x="0" y="0"/>
                  </a:moveTo>
                  <a:lnTo>
                    <a:pt x="608869" y="0"/>
                  </a:lnTo>
                  <a:lnTo>
                    <a:pt x="608869" y="608107"/>
                  </a:lnTo>
                  <a:lnTo>
                    <a:pt x="0" y="608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-9382171">
              <a:off x="12846592" y="340347"/>
              <a:ext cx="2238833" cy="2584511"/>
            </a:xfrm>
            <a:custGeom>
              <a:avLst/>
              <a:gdLst/>
              <a:ahLst/>
              <a:cxnLst/>
              <a:rect r="r" b="b" t="t" l="l"/>
              <a:pathLst>
                <a:path h="2584511" w="2238833">
                  <a:moveTo>
                    <a:pt x="0" y="0"/>
                  </a:moveTo>
                  <a:lnTo>
                    <a:pt x="2238833" y="0"/>
                  </a:lnTo>
                  <a:lnTo>
                    <a:pt x="2238833" y="2584511"/>
                  </a:lnTo>
                  <a:lnTo>
                    <a:pt x="0" y="258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71702"/>
              <a:ext cx="962103" cy="960901"/>
            </a:xfrm>
            <a:custGeom>
              <a:avLst/>
              <a:gdLst/>
              <a:ahLst/>
              <a:cxnLst/>
              <a:rect r="r" b="b" t="t" l="l"/>
              <a:pathLst>
                <a:path h="960901" w="962103">
                  <a:moveTo>
                    <a:pt x="0" y="0"/>
                  </a:moveTo>
                  <a:lnTo>
                    <a:pt x="962103" y="0"/>
                  </a:lnTo>
                  <a:lnTo>
                    <a:pt x="962103" y="960900"/>
                  </a:lnTo>
                  <a:lnTo>
                    <a:pt x="0" y="960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33316" y="2286793"/>
            <a:ext cx="1470490" cy="1776467"/>
            <a:chOff x="0" y="0"/>
            <a:chExt cx="1960654" cy="23686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60654" cy="1568523"/>
            </a:xfrm>
            <a:custGeom>
              <a:avLst/>
              <a:gdLst/>
              <a:ahLst/>
              <a:cxnLst/>
              <a:rect r="r" b="b" t="t" l="l"/>
              <a:pathLst>
                <a:path h="1568523" w="1960654">
                  <a:moveTo>
                    <a:pt x="0" y="0"/>
                  </a:moveTo>
                  <a:lnTo>
                    <a:pt x="1960654" y="0"/>
                  </a:lnTo>
                  <a:lnTo>
                    <a:pt x="1960654" y="1568523"/>
                  </a:lnTo>
                  <a:lnTo>
                    <a:pt x="0" y="1568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91913" y="1949523"/>
              <a:ext cx="1376827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19"/>
                </a:lnSpc>
              </a:pPr>
              <a:r>
                <a:rPr lang="en-US" sz="2099" spc="62">
                  <a:solidFill>
                    <a:srgbClr val="6FB429"/>
                  </a:solidFill>
                  <a:latin typeface="Nunito 2 Heavy"/>
                </a:rPr>
                <a:t>CORE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8654" y="1568523"/>
              <a:ext cx="1803347" cy="38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A92"/>
                  </a:solidFill>
                  <a:latin typeface="Nunito 2 Ultra-Bold"/>
                </a:rPr>
                <a:t>CARPETA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50275" y="2287184"/>
            <a:ext cx="1470490" cy="1776467"/>
            <a:chOff x="0" y="0"/>
            <a:chExt cx="1960654" cy="2368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60654" cy="1568523"/>
            </a:xfrm>
            <a:custGeom>
              <a:avLst/>
              <a:gdLst/>
              <a:ahLst/>
              <a:cxnLst/>
              <a:rect r="r" b="b" t="t" l="l"/>
              <a:pathLst>
                <a:path h="1568523" w="1960654">
                  <a:moveTo>
                    <a:pt x="0" y="0"/>
                  </a:moveTo>
                  <a:lnTo>
                    <a:pt x="1960654" y="0"/>
                  </a:lnTo>
                  <a:lnTo>
                    <a:pt x="1960654" y="1568523"/>
                  </a:lnTo>
                  <a:lnTo>
                    <a:pt x="0" y="1568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91913" y="1949523"/>
              <a:ext cx="1376827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19"/>
                </a:lnSpc>
              </a:pPr>
              <a:r>
                <a:rPr lang="en-US" sz="2099" spc="62">
                  <a:solidFill>
                    <a:srgbClr val="6FB429"/>
                  </a:solidFill>
                  <a:latin typeface="Nunito 2 Heavy"/>
                </a:rPr>
                <a:t>MODEL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8654" y="1568523"/>
              <a:ext cx="1803347" cy="38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A92"/>
                  </a:solidFill>
                  <a:latin typeface="Nunito 2 Ultra-Bold"/>
                </a:rPr>
                <a:t>CARPETA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50218" y="2286793"/>
            <a:ext cx="1470490" cy="1776467"/>
            <a:chOff x="0" y="0"/>
            <a:chExt cx="1960654" cy="23686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60654" cy="1568523"/>
            </a:xfrm>
            <a:custGeom>
              <a:avLst/>
              <a:gdLst/>
              <a:ahLst/>
              <a:cxnLst/>
              <a:rect r="r" b="b" t="t" l="l"/>
              <a:pathLst>
                <a:path h="1568523" w="1960654">
                  <a:moveTo>
                    <a:pt x="0" y="0"/>
                  </a:moveTo>
                  <a:lnTo>
                    <a:pt x="1960654" y="0"/>
                  </a:lnTo>
                  <a:lnTo>
                    <a:pt x="1960654" y="1568523"/>
                  </a:lnTo>
                  <a:lnTo>
                    <a:pt x="0" y="1568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3827" y="1949523"/>
              <a:ext cx="1893000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19"/>
                </a:lnSpc>
              </a:pPr>
              <a:r>
                <a:rPr lang="en-US" sz="2099" spc="62">
                  <a:solidFill>
                    <a:srgbClr val="6FB429"/>
                  </a:solidFill>
                  <a:latin typeface="Nunito 2 Heavy"/>
                </a:rPr>
                <a:t>REPORTS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8654" y="1568523"/>
              <a:ext cx="1803347" cy="38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A92"/>
                  </a:solidFill>
                  <a:latin typeface="Nunito 2 Ultra-Bold"/>
                </a:rPr>
                <a:t>CARPETA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768533" y="2286793"/>
            <a:ext cx="1470490" cy="1776467"/>
            <a:chOff x="0" y="0"/>
            <a:chExt cx="1960654" cy="23686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60654" cy="1568523"/>
            </a:xfrm>
            <a:custGeom>
              <a:avLst/>
              <a:gdLst/>
              <a:ahLst/>
              <a:cxnLst/>
              <a:rect r="r" b="b" t="t" l="l"/>
              <a:pathLst>
                <a:path h="1568523" w="1960654">
                  <a:moveTo>
                    <a:pt x="0" y="0"/>
                  </a:moveTo>
                  <a:lnTo>
                    <a:pt x="1960654" y="0"/>
                  </a:lnTo>
                  <a:lnTo>
                    <a:pt x="1960654" y="1568523"/>
                  </a:lnTo>
                  <a:lnTo>
                    <a:pt x="0" y="1568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91913" y="1949523"/>
              <a:ext cx="1376827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19"/>
                </a:lnSpc>
              </a:pPr>
              <a:r>
                <a:rPr lang="en-US" sz="2099" spc="62">
                  <a:solidFill>
                    <a:srgbClr val="6FB429"/>
                  </a:solidFill>
                  <a:latin typeface="Nunito 2 Heavy"/>
                </a:rPr>
                <a:t>THEME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8654" y="1568523"/>
              <a:ext cx="1803347" cy="38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A92"/>
                  </a:solidFill>
                  <a:latin typeface="Nunito 2 Ultra-Bold"/>
                </a:rPr>
                <a:t>CARPETA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05097" y="2286793"/>
            <a:ext cx="1470490" cy="1776467"/>
            <a:chOff x="0" y="0"/>
            <a:chExt cx="1960654" cy="23686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60654" cy="1568523"/>
            </a:xfrm>
            <a:custGeom>
              <a:avLst/>
              <a:gdLst/>
              <a:ahLst/>
              <a:cxnLst/>
              <a:rect r="r" b="b" t="t" l="l"/>
              <a:pathLst>
                <a:path h="1568523" w="1960654">
                  <a:moveTo>
                    <a:pt x="0" y="0"/>
                  </a:moveTo>
                  <a:lnTo>
                    <a:pt x="1960654" y="0"/>
                  </a:lnTo>
                  <a:lnTo>
                    <a:pt x="1960654" y="1568523"/>
                  </a:lnTo>
                  <a:lnTo>
                    <a:pt x="0" y="1568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291913" y="1949523"/>
              <a:ext cx="1376827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19"/>
                </a:lnSpc>
              </a:pPr>
              <a:r>
                <a:rPr lang="en-US" sz="2099" spc="62">
                  <a:solidFill>
                    <a:srgbClr val="6FB429"/>
                  </a:solidFill>
                  <a:latin typeface="Nunito 2 Heavy"/>
                </a:rPr>
                <a:t>VIEW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8654" y="1568523"/>
              <a:ext cx="1803347" cy="38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A92"/>
                  </a:solidFill>
                  <a:latin typeface="Nunito 2 Ultra-Bold"/>
                </a:rPr>
                <a:t>CARPETA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023412" y="2286793"/>
            <a:ext cx="1831272" cy="1776467"/>
            <a:chOff x="0" y="0"/>
            <a:chExt cx="2441696" cy="236862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40521" y="0"/>
              <a:ext cx="1960654" cy="1568523"/>
            </a:xfrm>
            <a:custGeom>
              <a:avLst/>
              <a:gdLst/>
              <a:ahLst/>
              <a:cxnLst/>
              <a:rect r="r" b="b" t="t" l="l"/>
              <a:pathLst>
                <a:path h="1568523" w="1960654">
                  <a:moveTo>
                    <a:pt x="0" y="0"/>
                  </a:moveTo>
                  <a:lnTo>
                    <a:pt x="1960654" y="0"/>
                  </a:lnTo>
                  <a:lnTo>
                    <a:pt x="1960654" y="1568523"/>
                  </a:lnTo>
                  <a:lnTo>
                    <a:pt x="0" y="1568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1949523"/>
              <a:ext cx="2441696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19"/>
                </a:lnSpc>
              </a:pPr>
              <a:r>
                <a:rPr lang="en-US" sz="2099" spc="62">
                  <a:solidFill>
                    <a:srgbClr val="6FB429"/>
                  </a:solidFill>
                  <a:latin typeface="Nunito 2 Heavy"/>
                </a:rPr>
                <a:t>VIEWMODEL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19175" y="1568523"/>
              <a:ext cx="1803347" cy="38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91A92"/>
                  </a:solidFill>
                  <a:latin typeface="Nunito 2 Ultra-Bold"/>
                </a:rPr>
                <a:t>CARPETA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223471" y="4063261"/>
            <a:ext cx="2701426" cy="5739081"/>
          </a:xfrm>
          <a:custGeom>
            <a:avLst/>
            <a:gdLst/>
            <a:ahLst/>
            <a:cxnLst/>
            <a:rect r="r" b="b" t="t" l="l"/>
            <a:pathLst>
              <a:path h="5739081" w="2701426">
                <a:moveTo>
                  <a:pt x="0" y="0"/>
                </a:moveTo>
                <a:lnTo>
                  <a:pt x="2701425" y="0"/>
                </a:lnTo>
                <a:lnTo>
                  <a:pt x="2701425" y="5739080"/>
                </a:lnTo>
                <a:lnTo>
                  <a:pt x="0" y="5739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448366" y="4063652"/>
            <a:ext cx="2412537" cy="1671336"/>
          </a:xfrm>
          <a:custGeom>
            <a:avLst/>
            <a:gdLst/>
            <a:ahLst/>
            <a:cxnLst/>
            <a:rect r="r" b="b" t="t" l="l"/>
            <a:pathLst>
              <a:path h="1671336" w="2412537">
                <a:moveTo>
                  <a:pt x="0" y="0"/>
                </a:moveTo>
                <a:lnTo>
                  <a:pt x="2412537" y="0"/>
                </a:lnTo>
                <a:lnTo>
                  <a:pt x="2412537" y="1671335"/>
                </a:lnTo>
                <a:lnTo>
                  <a:pt x="0" y="1671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227072" y="4063261"/>
            <a:ext cx="2507590" cy="1671727"/>
          </a:xfrm>
          <a:custGeom>
            <a:avLst/>
            <a:gdLst/>
            <a:ahLst/>
            <a:cxnLst/>
            <a:rect r="r" b="b" t="t" l="l"/>
            <a:pathLst>
              <a:path h="1671727" w="2507590">
                <a:moveTo>
                  <a:pt x="0" y="0"/>
                </a:moveTo>
                <a:lnTo>
                  <a:pt x="2507590" y="0"/>
                </a:lnTo>
                <a:lnTo>
                  <a:pt x="2507590" y="1671726"/>
                </a:lnTo>
                <a:lnTo>
                  <a:pt x="0" y="1671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220437" y="4063261"/>
            <a:ext cx="2837404" cy="2168068"/>
          </a:xfrm>
          <a:custGeom>
            <a:avLst/>
            <a:gdLst/>
            <a:ahLst/>
            <a:cxnLst/>
            <a:rect r="r" b="b" t="t" l="l"/>
            <a:pathLst>
              <a:path h="2168068" w="2837404">
                <a:moveTo>
                  <a:pt x="0" y="0"/>
                </a:moveTo>
                <a:lnTo>
                  <a:pt x="2837404" y="0"/>
                </a:lnTo>
                <a:lnTo>
                  <a:pt x="2837404" y="2168067"/>
                </a:lnTo>
                <a:lnTo>
                  <a:pt x="0" y="21680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251428" y="4063261"/>
            <a:ext cx="3107223" cy="5876246"/>
          </a:xfrm>
          <a:custGeom>
            <a:avLst/>
            <a:gdLst/>
            <a:ahLst/>
            <a:cxnLst/>
            <a:rect r="r" b="b" t="t" l="l"/>
            <a:pathLst>
              <a:path h="5876246" w="3107223">
                <a:moveTo>
                  <a:pt x="0" y="0"/>
                </a:moveTo>
                <a:lnTo>
                  <a:pt x="3107223" y="0"/>
                </a:lnTo>
                <a:lnTo>
                  <a:pt x="3107223" y="5876245"/>
                </a:lnTo>
                <a:lnTo>
                  <a:pt x="0" y="58762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746787" y="4107902"/>
            <a:ext cx="2384522" cy="1627086"/>
          </a:xfrm>
          <a:custGeom>
            <a:avLst/>
            <a:gdLst/>
            <a:ahLst/>
            <a:cxnLst/>
            <a:rect r="r" b="b" t="t" l="l"/>
            <a:pathLst>
              <a:path h="1627086" w="2384522">
                <a:moveTo>
                  <a:pt x="0" y="0"/>
                </a:moveTo>
                <a:lnTo>
                  <a:pt x="2384522" y="0"/>
                </a:lnTo>
                <a:lnTo>
                  <a:pt x="2384522" y="1627085"/>
                </a:lnTo>
                <a:lnTo>
                  <a:pt x="0" y="16270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23471" y="213381"/>
            <a:ext cx="727564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38"/>
              </a:lnSpc>
              <a:spcBef>
                <a:spcPct val="0"/>
              </a:spcBef>
            </a:pPr>
            <a:r>
              <a:rPr lang="en-US" sz="8115">
                <a:solidFill>
                  <a:srgbClr val="383ABB"/>
                </a:solidFill>
                <a:latin typeface="Nunito 2 Heavy"/>
              </a:rPr>
              <a:t>ESTRUCTURA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541570" y="336571"/>
            <a:ext cx="85774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70 archivos y 14 carpetas*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86910" y="1663477"/>
            <a:ext cx="13914179" cy="7594823"/>
          </a:xfrm>
          <a:custGeom>
            <a:avLst/>
            <a:gdLst/>
            <a:ahLst/>
            <a:cxnLst/>
            <a:rect r="r" b="b" t="t" l="l"/>
            <a:pathLst>
              <a:path h="7594823" w="13914179">
                <a:moveTo>
                  <a:pt x="0" y="0"/>
                </a:moveTo>
                <a:lnTo>
                  <a:pt x="13914180" y="0"/>
                </a:lnTo>
                <a:lnTo>
                  <a:pt x="13914180" y="7594823"/>
                </a:lnTo>
                <a:lnTo>
                  <a:pt x="0" y="7594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075" y="133350"/>
            <a:ext cx="13281529" cy="109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59"/>
              </a:lnSpc>
              <a:spcBef>
                <a:spcPct val="0"/>
              </a:spcBef>
            </a:pPr>
            <a:r>
              <a:rPr lang="en-US" sz="8115">
                <a:solidFill>
                  <a:srgbClr val="383ABB"/>
                </a:solidFill>
                <a:latin typeface="Nunito 2 Heavy"/>
              </a:rPr>
              <a:t>MVVM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DAF71V88AsM</dc:identifier>
  <dcterms:modified xsi:type="dcterms:W3CDTF">2011-08-01T06:04:30Z</dcterms:modified>
  <cp:revision>1</cp:revision>
  <dc:title>Proyecto 2EVA-RJT</dc:title>
</cp:coreProperties>
</file>